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1" r:id="rId1"/>
  </p:sldMasterIdLst>
  <p:notesMasterIdLst>
    <p:notesMasterId r:id="rId30"/>
  </p:notesMasterIdLst>
  <p:sldIdLst>
    <p:sldId id="286" r:id="rId2"/>
    <p:sldId id="306" r:id="rId3"/>
    <p:sldId id="307" r:id="rId4"/>
    <p:sldId id="308" r:id="rId5"/>
    <p:sldId id="310" r:id="rId6"/>
    <p:sldId id="309" r:id="rId7"/>
    <p:sldId id="311" r:id="rId8"/>
    <p:sldId id="312" r:id="rId9"/>
    <p:sldId id="313" r:id="rId10"/>
    <p:sldId id="329" r:id="rId11"/>
    <p:sldId id="315" r:id="rId12"/>
    <p:sldId id="316" r:id="rId13"/>
    <p:sldId id="317" r:id="rId14"/>
    <p:sldId id="319" r:id="rId15"/>
    <p:sldId id="318" r:id="rId16"/>
    <p:sldId id="322" r:id="rId17"/>
    <p:sldId id="325" r:id="rId18"/>
    <p:sldId id="324" r:id="rId19"/>
    <p:sldId id="326" r:id="rId20"/>
    <p:sldId id="320" r:id="rId21"/>
    <p:sldId id="327" r:id="rId22"/>
    <p:sldId id="328" r:id="rId23"/>
    <p:sldId id="330" r:id="rId24"/>
    <p:sldId id="332" r:id="rId25"/>
    <p:sldId id="331" r:id="rId26"/>
    <p:sldId id="333" r:id="rId27"/>
    <p:sldId id="334" r:id="rId28"/>
    <p:sldId id="335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3F"/>
    <a:srgbClr val="E2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963" autoAdjust="0"/>
    <p:restoredTop sz="94639" autoAdjust="0"/>
  </p:normalViewPr>
  <p:slideViewPr>
    <p:cSldViewPr>
      <p:cViewPr varScale="1">
        <p:scale>
          <a:sx n="62" d="100"/>
          <a:sy n="62" d="100"/>
        </p:scale>
        <p:origin x="27" y="7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47136-5A50-4250-B99E-E059A26EF695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C6D16-36CB-42A0-B8D6-DCAE418A45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6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617F1-960B-41CE-B513-78B1B35B5749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79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4581129"/>
            <a:ext cx="10363200" cy="135467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ctr">
              <a:defRPr sz="440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6600825" y="5589588"/>
            <a:ext cx="5256213" cy="10080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200"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3439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5720" y="2708920"/>
            <a:ext cx="8424936" cy="201622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6000" b="0" i="0" cap="none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9692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  <a:prstGeom prst="rect">
            <a:avLst/>
          </a:prstGeom>
        </p:spPr>
        <p:txBody>
          <a:bodyPr vert="horz" lIns="161897" tIns="80949" rIns="161897" bIns="80949" rtlCol="0" anchor="t" anchorCtr="0"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6" name="Espace réservé du texte 2"/>
          <p:cNvSpPr>
            <a:spLocks noGrp="1"/>
          </p:cNvSpPr>
          <p:nvPr>
            <p:ph idx="1"/>
          </p:nvPr>
        </p:nvSpPr>
        <p:spPr>
          <a:xfrm>
            <a:off x="2682821" y="1441858"/>
            <a:ext cx="8899579" cy="4525963"/>
          </a:xfrm>
          <a:prstGeom prst="rect">
            <a:avLst/>
          </a:prstGeom>
        </p:spPr>
        <p:txBody>
          <a:bodyPr vert="horz" lIns="161897" tIns="80949" rIns="161897" bIns="80949" rtlCol="0"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475918" y="6207789"/>
            <a:ext cx="1313384" cy="5691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06811" y="6183818"/>
            <a:ext cx="875589" cy="5691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79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  <a:prstGeom prst="rect">
            <a:avLst/>
          </a:prstGeom>
        </p:spPr>
        <p:txBody>
          <a:bodyPr vert="horz" lIns="161897" tIns="80949" rIns="161897" bIns="80949" rtlCol="0" anchor="t" anchorCtr="0"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2"/>
          <p:cNvSpPr>
            <a:spLocks noGrp="1"/>
          </p:cNvSpPr>
          <p:nvPr>
            <p:ph idx="1"/>
          </p:nvPr>
        </p:nvSpPr>
        <p:spPr>
          <a:xfrm>
            <a:off x="2682821" y="1441858"/>
            <a:ext cx="8899579" cy="4525963"/>
          </a:xfrm>
          <a:prstGeom prst="rect">
            <a:avLst/>
          </a:prstGeom>
        </p:spPr>
        <p:txBody>
          <a:bodyPr vert="horz" lIns="161897" tIns="80949" rIns="161897" bIns="80949" rtlCol="0"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475918" y="6207789"/>
            <a:ext cx="1313384" cy="5691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06811" y="6183818"/>
            <a:ext cx="875589" cy="5691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9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71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5" r:id="rId3"/>
    <p:sldLayoutId id="2147483746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728538" rtl="0" eaLnBrk="1" latinLnBrk="0" hangingPunct="1">
        <a:spcBef>
          <a:spcPct val="0"/>
        </a:spcBef>
        <a:buNone/>
        <a:defRPr sz="2115" kern="120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73202" indent="-273202" algn="l" defTabSz="72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591938" indent="-227669" algn="l" defTabSz="728538" rtl="0" eaLnBrk="1" latinLnBrk="0" hangingPunct="1">
        <a:spcBef>
          <a:spcPct val="20000"/>
        </a:spcBef>
        <a:buFont typeface="Arial" panose="020B0604020202020204" pitchFamily="34" charset="0"/>
        <a:buChar char="–"/>
        <a:defRPr sz="1395" kern="1200">
          <a:solidFill>
            <a:schemeClr val="tx1"/>
          </a:solidFill>
          <a:latin typeface="+mn-lt"/>
          <a:ea typeface="+mn-ea"/>
          <a:cs typeface="+mn-cs"/>
        </a:defRPr>
      </a:lvl2pPr>
      <a:lvl3pPr marL="910674" indent="-182134" algn="l" defTabSz="72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3pPr>
      <a:lvl4pPr marL="1274943" indent="-182134" algn="l" defTabSz="728538" rtl="0" eaLnBrk="1" latinLnBrk="0" hangingPunct="1">
        <a:spcBef>
          <a:spcPct val="20000"/>
        </a:spcBef>
        <a:buFont typeface="Arial" panose="020B0604020202020204" pitchFamily="34" charset="0"/>
        <a:buChar char="–"/>
        <a:defRPr sz="810" kern="1200">
          <a:solidFill>
            <a:schemeClr val="tx1"/>
          </a:solidFill>
          <a:latin typeface="+mn-lt"/>
          <a:ea typeface="+mn-ea"/>
          <a:cs typeface="+mn-cs"/>
        </a:defRPr>
      </a:lvl4pPr>
      <a:lvl5pPr marL="1639211" indent="-182134" algn="l" defTabSz="728538" rtl="0" eaLnBrk="1" latinLnBrk="0" hangingPunct="1">
        <a:spcBef>
          <a:spcPct val="20000"/>
        </a:spcBef>
        <a:buFont typeface="Arial" panose="020B0604020202020204" pitchFamily="34" charset="0"/>
        <a:buChar char="»"/>
        <a:defRPr sz="810" kern="1200">
          <a:solidFill>
            <a:schemeClr val="tx1"/>
          </a:solidFill>
          <a:latin typeface="+mn-lt"/>
          <a:ea typeface="+mn-ea"/>
          <a:cs typeface="+mn-cs"/>
        </a:defRPr>
      </a:lvl5pPr>
      <a:lvl6pPr marL="2003481" indent="-182134" algn="l" defTabSz="72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367752" indent="-182134" algn="l" defTabSz="72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732021" indent="-182134" algn="l" defTabSz="72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096290" indent="-182134" algn="l" defTabSz="72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1pPr>
      <a:lvl2pPr marL="364270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2pPr>
      <a:lvl3pPr marL="728538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3pPr>
      <a:lvl4pPr marL="1092808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4pPr>
      <a:lvl5pPr marL="1457078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5pPr>
      <a:lvl6pPr marL="1821347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6pPr>
      <a:lvl7pPr marL="2185615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7pPr>
      <a:lvl8pPr marL="2549886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8pPr>
      <a:lvl9pPr marL="2914156" algn="l" defTabSz="728538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Technical Training:</a:t>
            </a:r>
            <a:br>
              <a:rPr lang="en-US" dirty="0" smtClean="0"/>
            </a:br>
            <a:r>
              <a:rPr lang="en-US" dirty="0" smtClean="0"/>
              <a:t>Lesson 8 Maintenance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10 Amplifier</a:t>
            </a:r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742729"/>
              </p:ext>
            </p:extLst>
          </p:nvPr>
        </p:nvGraphicFramePr>
        <p:xfrm>
          <a:off x="2600924" y="903449"/>
          <a:ext cx="9255716" cy="528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349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1061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Measured power too high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(higher </a:t>
                      </a:r>
                      <a:r>
                        <a:rPr lang="en-GB" sz="1400" dirty="0">
                          <a:effectLst/>
                        </a:rPr>
                        <a:t>than </a:t>
                      </a:r>
                      <a:r>
                        <a:rPr lang="en-GB" sz="1400" dirty="0" smtClean="0">
                          <a:effectLst/>
                        </a:rPr>
                        <a:t>16W above</a:t>
                      </a:r>
                      <a:r>
                        <a:rPr lang="en-GB" sz="1400" baseline="0" dirty="0" smtClean="0">
                          <a:effectLst/>
                        </a:rPr>
                        <a:t> requested for a </a:t>
                      </a:r>
                      <a:r>
                        <a:rPr lang="en-GB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requested power above 16W)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be solved </a:t>
                      </a: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probe calibration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1061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Measured power too low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(lower than 16W above</a:t>
                      </a:r>
                      <a:r>
                        <a:rPr lang="en-GB" sz="1400" baseline="0" dirty="0" smtClean="0">
                          <a:effectLst/>
                        </a:rPr>
                        <a:t> requested for a </a:t>
                      </a:r>
                      <a:r>
                        <a:rPr lang="en-GB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requested power above 16W)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922791"/>
                  </a:ext>
                </a:extLst>
              </a:tr>
              <a:tr h="351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1003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Active power &lt; </a:t>
                      </a:r>
                      <a:r>
                        <a:rPr lang="en-GB" sz="1400" dirty="0" smtClean="0">
                          <a:effectLst/>
                        </a:rPr>
                        <a:t>90</a:t>
                      </a:r>
                      <a:r>
                        <a:rPr lang="en-GB" sz="1400" dirty="0">
                          <a:effectLst/>
                        </a:rPr>
                        <a:t>% of the required power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351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1004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Active power &gt; </a:t>
                      </a:r>
                      <a:r>
                        <a:rPr lang="en-GB" sz="1400" dirty="0" smtClean="0">
                          <a:effectLst/>
                        </a:rPr>
                        <a:t>110</a:t>
                      </a:r>
                      <a:r>
                        <a:rPr lang="en-GB" sz="1400" dirty="0">
                          <a:effectLst/>
                        </a:rPr>
                        <a:t>% of the required power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351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1005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Reflected power higher </a:t>
                      </a:r>
                      <a:r>
                        <a:rPr lang="en-GB" sz="1400" dirty="0" smtClean="0">
                          <a:effectLst/>
                        </a:rPr>
                        <a:t>than 10</a:t>
                      </a:r>
                      <a:r>
                        <a:rPr lang="en-GB" sz="1400" dirty="0">
                          <a:effectLst/>
                        </a:rPr>
                        <a:t>% the </a:t>
                      </a:r>
                      <a:r>
                        <a:rPr lang="en-GB" sz="1400" dirty="0" smtClean="0">
                          <a:effectLst/>
                        </a:rPr>
                        <a:t>direct </a:t>
                      </a:r>
                      <a:r>
                        <a:rPr lang="en-GB" sz="1400" dirty="0">
                          <a:effectLst/>
                        </a:rPr>
                        <a:t>power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good connection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between probe and module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1006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Power error on too many channels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(difference</a:t>
                      </a:r>
                      <a:r>
                        <a:rPr lang="en-GB" sz="1400" dirty="0">
                          <a:effectLst/>
                        </a:rPr>
                        <a:t>&gt; 20%)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be solved be probe calibration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351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Measured phase out of tolerance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be solved be probe calibration</a:t>
                      </a: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1009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initialization of the communication with the generator failed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COM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port (</a:t>
                      </a:r>
                      <a:r>
                        <a:rPr lang="en-US" sz="1400" baseline="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TechFile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Peripheral Manager).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amplifier is ON, check fuse FU11.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371081859"/>
                  </a:ext>
                </a:extLst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16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10 Amplifier</a:t>
            </a:r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15404"/>
              </p:ext>
            </p:extLst>
          </p:nvPr>
        </p:nvGraphicFramePr>
        <p:xfrm>
          <a:off x="2600924" y="903449"/>
          <a:ext cx="9255716" cy="4629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32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69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1010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End of trajectory not received by MEP.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The shot has been stopped.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Possible computer timeout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7449988"/>
                  </a:ext>
                </a:extLst>
              </a:tr>
              <a:tr h="69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1011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Cannot communicate with the Amplifier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COM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port (</a:t>
                      </a:r>
                      <a:r>
                        <a:rPr lang="en-US" sz="1400" baseline="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TechFile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Peripheral Manager).</a:t>
                      </a:r>
                    </a:p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amplifier is ON, check fuse FU11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437801908"/>
                  </a:ext>
                </a:extLst>
              </a:tr>
              <a:tr h="32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1012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Error status integrity </a:t>
                      </a:r>
                      <a:r>
                        <a:rPr lang="en-GB" sz="1400" dirty="0" smtClean="0">
                          <a:effectLst/>
                        </a:rPr>
                        <a:t>amplifier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95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</a:t>
                      </a:r>
                      <a:r>
                        <a:rPr lang="fr-FR" sz="1395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95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FR" sz="1395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amplifier </a:t>
                      </a:r>
                      <a:r>
                        <a:rPr lang="fr-FR" sz="1395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initialization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Required full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message for troubleshooting.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46202772"/>
                  </a:ext>
                </a:extLst>
              </a:tr>
              <a:tr h="32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1013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Amplifier internal error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Required full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message for troubleshooting.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051366211"/>
                  </a:ext>
                </a:extLst>
              </a:tr>
              <a:tr h="1050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Measured power too high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(higher </a:t>
                      </a:r>
                      <a:r>
                        <a:rPr lang="en-GB" sz="1400" dirty="0">
                          <a:effectLst/>
                        </a:rPr>
                        <a:t>than </a:t>
                      </a:r>
                      <a:r>
                        <a:rPr lang="en-GB" sz="1400" dirty="0" smtClean="0">
                          <a:effectLst/>
                        </a:rPr>
                        <a:t>1,6W above</a:t>
                      </a:r>
                      <a:r>
                        <a:rPr lang="en-GB" sz="1400" baseline="0" dirty="0" smtClean="0">
                          <a:effectLst/>
                        </a:rPr>
                        <a:t> requested for a </a:t>
                      </a:r>
                      <a:r>
                        <a:rPr lang="en-GB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requested power below 16W)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be solved be probe calibration</a:t>
                      </a:r>
                    </a:p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660503240"/>
                  </a:ext>
                </a:extLst>
              </a:tr>
              <a:tr h="1050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Measured power too low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(lower than 1,6W above</a:t>
                      </a:r>
                      <a:r>
                        <a:rPr lang="en-GB" sz="1400" baseline="0" dirty="0" smtClean="0">
                          <a:effectLst/>
                        </a:rPr>
                        <a:t> requested for a </a:t>
                      </a:r>
                      <a:r>
                        <a:rPr lang="en-GB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requested power below 16W)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97713929"/>
                  </a:ext>
                </a:extLst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1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>
            <a:normAutofit/>
          </a:bodyPr>
          <a:lstStyle/>
          <a:p>
            <a:r>
              <a:rPr lang="en-US" dirty="0" smtClean="0"/>
              <a:t>Error Code : Group 11 Cooling system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28025"/>
              </p:ext>
            </p:extLst>
          </p:nvPr>
        </p:nvGraphicFramePr>
        <p:xfrm>
          <a:off x="2600924" y="903448"/>
          <a:ext cx="9255716" cy="5045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39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55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1101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Probe </a:t>
                      </a:r>
                      <a:r>
                        <a:rPr lang="en-GB" sz="1400" dirty="0">
                          <a:effectLst/>
                        </a:rPr>
                        <a:t>temperature is too low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improbable temperature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reading (-1000°C) inspect power transducer for crack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576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1102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Probe temperature </a:t>
                      </a:r>
                      <a:r>
                        <a:rPr lang="en-GB" sz="1400" dirty="0">
                          <a:effectLst/>
                        </a:rPr>
                        <a:t>is too high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PM test related to cooling to diagnose defective Peltier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55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1103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Cooling system temperature is too low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(&lt; 2°C)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cooling parameter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55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1104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Cooling system temperature is too </a:t>
                      </a:r>
                      <a:r>
                        <a:rPr lang="en-GB" sz="1400" dirty="0" smtClean="0">
                          <a:effectLst/>
                        </a:rPr>
                        <a:t>high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(&gt; 10°C)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cooling parameter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55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1105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Cannot communicate with the Cooling System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E/S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557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1106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Integrity error on Cooling System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 software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update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55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1107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Status error on Cooling System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  <a:tr h="754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1108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cooling system cannot communicate with the probe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</a:tbl>
          </a:graphicData>
        </a:graphic>
      </p:graphicFrame>
      <p:sp>
        <p:nvSpPr>
          <p:cNvPr id="22" name="Chevron 21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26" name="Organigramme : Processus 2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Organigramme : Processus 2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8" name="Organigramme : Processus 2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rganigramme : Processus 2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rganigramme : Processus 2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12 General safety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150109"/>
              </p:ext>
            </p:extLst>
          </p:nvPr>
        </p:nvGraphicFramePr>
        <p:xfrm>
          <a:off x="2600924" y="903448"/>
          <a:ext cx="9255716" cy="2514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421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842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1201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Brake failure on probe holder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 magnetic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brake feedback 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625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1202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The patient has moved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 a</a:t>
                      </a: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pplicative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alarm, probable damage to patient movement detector.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625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1250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 24V: Check if the emergency stop is released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 user regaled, inspect RL7 and RL8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(burnt marks on relay or its socket).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</a:tbl>
          </a:graphicData>
        </a:graphic>
      </p:graphicFrame>
      <p:sp>
        <p:nvSpPr>
          <p:cNvPr id="25" name="Chevron 24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27" name="Groupe 26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28" name="Organigramme : Processus 27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rganigramme : Processus 28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0" name="Organigramme : Processus 29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1" name="Organigramme : Processus 30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Organigramme : Processus 31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13 Rectal Wall detection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968776"/>
              </p:ext>
            </p:extLst>
          </p:nvPr>
        </p:nvGraphicFramePr>
        <p:xfrm>
          <a:off x="2600924" y="903448"/>
          <a:ext cx="9255716" cy="4541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541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757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Rectal wall not detected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Applicative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modify U/S parameter with the US+ dashboard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Inspect imaging transducer for shock. 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1621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95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Rectal </a:t>
                      </a:r>
                      <a:r>
                        <a:rPr lang="fr-FR" sz="1395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wall</a:t>
                      </a:r>
                      <a:r>
                        <a:rPr lang="fr-FR" sz="1395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position </a:t>
                      </a:r>
                      <a:r>
                        <a:rPr lang="fr-FR" sz="1395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</a:t>
                      </a:r>
                      <a:endParaRPr lang="fr-FR" sz="1395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Difference </a:t>
                      </a:r>
                      <a:r>
                        <a:rPr lang="en-GB" sz="1400" dirty="0">
                          <a:effectLst/>
                        </a:rPr>
                        <a:t>between the recorded rectal wall distance -measured distance during treatment &gt; max deviation before correction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Applicative only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1621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1303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95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Rectal </a:t>
                      </a:r>
                      <a:r>
                        <a:rPr lang="fr-FR" sz="1395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wall</a:t>
                      </a:r>
                      <a:r>
                        <a:rPr lang="fr-FR" sz="1395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position </a:t>
                      </a:r>
                      <a:r>
                        <a:rPr lang="fr-FR" sz="1395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</a:t>
                      </a: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Difference </a:t>
                      </a:r>
                      <a:r>
                        <a:rPr lang="en-GB" sz="1400" dirty="0">
                          <a:effectLst/>
                        </a:rPr>
                        <a:t>between the recorded rectal wall distance -measured distance during treatment  &gt; max deviation after adjustment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Applicative only</a:t>
                      </a: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</a:tbl>
          </a:graphicData>
        </a:graphic>
      </p:graphicFrame>
      <p:sp>
        <p:nvSpPr>
          <p:cNvPr id="22" name="Chevron 21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26" name="Organigramme : Processus 2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Organigramme : Processus 2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8" name="Organigramme : Processus 2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rganigramme : Processus 2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rganigramme : Processus 2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14 Probe holder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90082"/>
              </p:ext>
            </p:extLst>
          </p:nvPr>
        </p:nvGraphicFramePr>
        <p:xfrm>
          <a:off x="2600924" y="903448"/>
          <a:ext cx="9255716" cy="4152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441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618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Cannot communicate with the Motor System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E/S</a:t>
                      </a:r>
                      <a:r>
                        <a:rPr lang="en-US" sz="1400" baseline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wiring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618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1402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Integrity error in a stepper motor board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 software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update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618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1403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Axis status are not the one required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618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button is pressed on probe holder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probe holder keypad in Maintenance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932778315"/>
                  </a:ext>
                </a:extLst>
              </a:tr>
              <a:tr h="618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initialization error on motor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E/S and wiring integrity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880645283"/>
                  </a:ext>
                </a:extLst>
              </a:tr>
              <a:tr h="618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24V2 check failure on motor board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E/S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491239167"/>
                  </a:ext>
                </a:extLst>
              </a:tr>
            </a:tbl>
          </a:graphicData>
        </a:graphic>
      </p:graphicFrame>
      <p:sp>
        <p:nvSpPr>
          <p:cNvPr id="22" name="Chevron 21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26" name="Organigramme : Processus 2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Organigramme : Processus 2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8" name="Organigramme : Processus 2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rganigramme : Processus 2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rganigramme : Processus 2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49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14 Probe holder X axis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365087"/>
              </p:ext>
            </p:extLst>
          </p:nvPr>
        </p:nvGraphicFramePr>
        <p:xfrm>
          <a:off x="2600924" y="903451"/>
          <a:ext cx="9255716" cy="518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420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1410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Communication timeout with motors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motor and coder wiring.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micrometric ruler integrity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 PM inspection including random movements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38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1411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Actual position is beyond requested position 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38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1412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Requested position has not been reached on time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804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1413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Probe movement is impossible. The motor has reached the mechanical stop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  <a:tr h="426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1414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and </a:t>
                      </a:r>
                      <a:r>
                        <a:rPr lang="en-US" sz="1400" dirty="0" err="1" smtClean="0">
                          <a:effectLst/>
                        </a:rPr>
                        <a:t>controled</a:t>
                      </a:r>
                      <a:r>
                        <a:rPr lang="en-US" sz="1400" dirty="0" smtClean="0">
                          <a:effectLst/>
                        </a:rPr>
                        <a:t> position are different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  <a:tr h="38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1415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Command stop displacement failed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371081859"/>
                  </a:ext>
                </a:extLst>
              </a:tr>
              <a:tr h="804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1416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beyond requested position during displacement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7449988"/>
                  </a:ext>
                </a:extLst>
              </a:tr>
              <a:tr h="38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1417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Centring not successfully done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437801908"/>
                  </a:ext>
                </a:extLst>
              </a:tr>
              <a:tr h="38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1418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Missed encoder pulses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46202772"/>
                  </a:ext>
                </a:extLst>
              </a:tr>
              <a:tr h="38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1419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No move detected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051366211"/>
                  </a:ext>
                </a:extLst>
              </a:tr>
            </a:tbl>
          </a:graphicData>
        </a:graphic>
      </p:graphicFrame>
      <p:sp>
        <p:nvSpPr>
          <p:cNvPr id="22" name="Chevron 21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26" name="Organigramme : Processus 2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Organigramme : Processus 2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8" name="Organigramme : Processus 2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rganigramme : Processus 2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rganigramme : Processus 2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14 </a:t>
            </a:r>
            <a:r>
              <a:rPr lang="en-US" dirty="0"/>
              <a:t>Probe holder </a:t>
            </a:r>
            <a:r>
              <a:rPr lang="en-US" dirty="0" smtClean="0"/>
              <a:t>Y </a:t>
            </a:r>
            <a:r>
              <a:rPr lang="en-US" dirty="0"/>
              <a:t>axis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448602"/>
              </p:ext>
            </p:extLst>
          </p:nvPr>
        </p:nvGraphicFramePr>
        <p:xfrm>
          <a:off x="2600924" y="903448"/>
          <a:ext cx="9255716" cy="468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330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60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Communication timeout with motors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motor and coder wiring.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micrometric ruler integrity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 PM inspection including random movements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360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Actual position is beyond requested position 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37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Requested position has not been reached on time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692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Probe movement is impossible. The motor has reached the mechanical stop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Applicative: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slopped rectal wall due to patient position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  <a:tr h="360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and </a:t>
                      </a:r>
                      <a:r>
                        <a:rPr lang="en-US" sz="1400" dirty="0" err="1" smtClean="0">
                          <a:effectLst/>
                        </a:rPr>
                        <a:t>controled</a:t>
                      </a:r>
                      <a:r>
                        <a:rPr lang="en-US" sz="1400" dirty="0" smtClean="0">
                          <a:effectLst/>
                        </a:rPr>
                        <a:t> position are different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motor and coder wiring.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micrometric ruler integrity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 PM inspection including random movements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  <a:tr h="429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Command stop displacement failed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371081859"/>
                  </a:ext>
                </a:extLst>
              </a:tr>
              <a:tr h="692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1426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beyond requested position during displacement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7449988"/>
                  </a:ext>
                </a:extLst>
              </a:tr>
              <a:tr h="360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1427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Centring not successfully done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437801908"/>
                  </a:ext>
                </a:extLst>
              </a:tr>
              <a:tr h="360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Missed encoder pulses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46202772"/>
                  </a:ext>
                </a:extLst>
              </a:tr>
              <a:tr h="360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1429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No move detected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051366211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14 Probe </a:t>
            </a:r>
            <a:r>
              <a:rPr lang="en-US" dirty="0"/>
              <a:t>holder </a:t>
            </a:r>
            <a:r>
              <a:rPr lang="el-GR" dirty="0"/>
              <a:t>Θ</a:t>
            </a:r>
            <a:r>
              <a:rPr lang="en-US" dirty="0" smtClean="0"/>
              <a:t> </a:t>
            </a:r>
            <a:r>
              <a:rPr lang="en-US" dirty="0"/>
              <a:t>axis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862949"/>
              </p:ext>
            </p:extLst>
          </p:nvPr>
        </p:nvGraphicFramePr>
        <p:xfrm>
          <a:off x="2600924" y="903448"/>
          <a:ext cx="9255716" cy="4063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Communication timeout with motors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motor and coder wiring.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 PM inspection including random movements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Actual position is beyond requested position 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361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Requested position has not been reached on time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Probe movement is impossible. The motor has reached the mechanical stop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and </a:t>
                      </a:r>
                      <a:r>
                        <a:rPr lang="en-US" sz="1400" dirty="0" err="1" smtClean="0">
                          <a:effectLst/>
                        </a:rPr>
                        <a:t>controled</a:t>
                      </a:r>
                      <a:r>
                        <a:rPr lang="en-US" sz="1400" dirty="0" smtClean="0">
                          <a:effectLst/>
                        </a:rPr>
                        <a:t> position are different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  <a:tr h="410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Command stop displacement failed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371081859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1436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beyond requested position during displacement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7449988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1437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Centring not successfully done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437801908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Missed encoder pulses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46202772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1439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No move detected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051366211"/>
                  </a:ext>
                </a:extLst>
              </a:tr>
            </a:tbl>
          </a:graphicData>
        </a:graphic>
      </p:graphicFrame>
      <p:sp>
        <p:nvSpPr>
          <p:cNvPr id="22" name="Chevron 21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26" name="Organigramme : Processus 2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Organigramme : Processus 2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8" name="Organigramme : Processus 2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rganigramme : Processus 2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rganigramme : Processus 2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7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14 Probe </a:t>
            </a:r>
            <a:r>
              <a:rPr lang="en-US" dirty="0"/>
              <a:t>holder </a:t>
            </a:r>
            <a:r>
              <a:rPr lang="en-US" dirty="0" smtClean="0"/>
              <a:t>Z </a:t>
            </a:r>
            <a:r>
              <a:rPr lang="en-US" dirty="0"/>
              <a:t>axis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22925"/>
              </p:ext>
            </p:extLst>
          </p:nvPr>
        </p:nvGraphicFramePr>
        <p:xfrm>
          <a:off x="2600924" y="903448"/>
          <a:ext cx="9255716" cy="4063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Communication timeout with motors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motor and coder wiring.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micrometric ruler integrity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 PM inspection including random movements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Actual position is beyond requested position 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361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Requested position has not been reached on time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smtClean="0">
                          <a:effectLst/>
                        </a:rPr>
                        <a:t>1443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Probe movement is impossible. The motor has reached the mechanical stop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</a:t>
                      </a:r>
                      <a:r>
                        <a:rPr lang="en-US" sz="1400" smtClean="0">
                          <a:effectLst/>
                        </a:rPr>
                        <a:t>and </a:t>
                      </a:r>
                      <a:r>
                        <a:rPr lang="en-US" sz="1400" smtClean="0">
                          <a:effectLst/>
                        </a:rPr>
                        <a:t>controlled </a:t>
                      </a:r>
                      <a:r>
                        <a:rPr lang="en-US" sz="1400" dirty="0" smtClean="0">
                          <a:effectLst/>
                        </a:rPr>
                        <a:t>position are different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  <a:tr h="410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Command stop displacement failed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371081859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1446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Motor position beyond requested position during displacement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7449988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1447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Centring not successfully done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437801908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Missed encoder pulses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46202772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1449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No move detected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02" marR="17302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051366211"/>
                  </a:ext>
                </a:extLst>
              </a:tr>
            </a:tbl>
          </a:graphicData>
        </a:graphic>
      </p:graphicFrame>
      <p:sp>
        <p:nvSpPr>
          <p:cNvPr id="22" name="Chevron 21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26" name="Organigramme : Processus 2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Organigramme : Processus 2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8" name="Organigramme : Processus 2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rganigramme : Processus 2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rganigramme : Processus 2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1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35760" y="548680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TREATMENT STEP BY STEP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LESSON GOALS: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Know preventive maintenance documents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Know </a:t>
            </a:r>
            <a:r>
              <a:rPr lang="en-US" sz="2400" dirty="0" smtClean="0">
                <a:solidFill>
                  <a:schemeClr val="bg1"/>
                </a:solidFill>
              </a:rPr>
              <a:t>Electrical Safety Test </a:t>
            </a:r>
            <a:r>
              <a:rPr lang="en-US" sz="2400" dirty="0">
                <a:solidFill>
                  <a:schemeClr val="bg1"/>
                </a:solidFill>
              </a:rPr>
              <a:t>documents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Know Focal One error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Know Focal One error code</a:t>
            </a:r>
            <a:br>
              <a:rPr lang="en-US" sz="2400" dirty="0" smtClean="0">
                <a:solidFill>
                  <a:schemeClr val="bg1"/>
                </a:solidFill>
              </a:rPr>
            </a:br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Know how to perform software update.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64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15 Probe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74220"/>
              </p:ext>
            </p:extLst>
          </p:nvPr>
        </p:nvGraphicFramePr>
        <p:xfrm>
          <a:off x="2600924" y="903448"/>
          <a:ext cx="9255716" cy="3004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600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600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Integrity error on Probe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probe connection, check transducer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intergrity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600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Cannot communicate with the Probe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probe connection, check transducer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intergrity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600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probe has not been calibrated on this machine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Mismatch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between calibrated device S/N, perform probe calibration.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600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probe power has not been calibrated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Partial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</a:t>
                      </a: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robe calibration,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restart probe calibration for all </a:t>
                      </a:r>
                      <a:r>
                        <a:rPr lang="en-US" sz="1400" baseline="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focals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89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16 U/S scanner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59401"/>
              </p:ext>
            </p:extLst>
          </p:nvPr>
        </p:nvGraphicFramePr>
        <p:xfrm>
          <a:off x="2600924" y="903449"/>
          <a:ext cx="9255716" cy="5400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3706376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390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659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Cannot communicate with Ultrasound Scanner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U/S scanner is ON, probe has been connected before initialization. No red screen displayed.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Remove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U/S cover and try connecting probe to another port.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78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while launching Ultrasound Scanner Interface software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Re-install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software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390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CRC on U/S Scanner interface software.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Re-install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software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659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Scanner can't go into running mode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U/S scanner is ON, probe has been connected before initialization. No red screen displayed.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Remove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U/S cover and try connecting probe to another port.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659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while retrieving ultrasound scanner scale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U/S scanner is ON, probe has been connected before initialization. No red screen displayed.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Remove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U/S cover and try connecting probe to another port.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78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1606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Flip state on ultrasound scanner cannot be set properly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439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1607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ultrasound scanner probe has been disconnected.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  <a:tr h="357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ultrasound scanner is shutting down.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17 </a:t>
            </a:r>
            <a:r>
              <a:rPr lang="en-US" dirty="0" err="1" smtClean="0"/>
              <a:t>Matrox</a:t>
            </a:r>
            <a:r>
              <a:rPr lang="en-US" dirty="0" smtClean="0"/>
              <a:t> board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26780"/>
              </p:ext>
            </p:extLst>
          </p:nvPr>
        </p:nvGraphicFramePr>
        <p:xfrm>
          <a:off x="2600924" y="903448"/>
          <a:ext cx="9255716" cy="1080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with Ultrasound signal acquisition initialization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U/S scanner is ON, Check connections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with Ultrasound Scanner signal acquisition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U/S scanner is ON, Check connections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40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18 File and hard drive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885214"/>
              </p:ext>
            </p:extLst>
          </p:nvPr>
        </p:nvGraphicFramePr>
        <p:xfrm>
          <a:off x="2600924" y="903448"/>
          <a:ext cx="9255716" cy="5298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save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data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open file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save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TreatmentData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file,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changes won't be saved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open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TreatmentData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file,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base will be empty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File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integrity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corrupt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1806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Focalpak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file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integrity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corrupt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CRC.exe to correct corruption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1807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save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Focalpak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file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while opening Technical Data file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26861942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1809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while saving Technical File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371081859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while saving the backed up Technical File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7449988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create hospital directory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2437801908"/>
                  </a:ext>
                </a:extLst>
              </a:tr>
              <a:tr h="3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open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Focalpak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file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746202772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19 FocalPak data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171049"/>
              </p:ext>
            </p:extLst>
          </p:nvPr>
        </p:nvGraphicFramePr>
        <p:xfrm>
          <a:off x="2600924" y="903448"/>
          <a:ext cx="9255716" cy="1768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Incorrect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Focalpak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code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Focal S/N on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box,</a:t>
                      </a:r>
                      <a:r>
                        <a:rPr lang="en-US" sz="140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</a:t>
                      </a: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typo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Focalpak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code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 of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Focalpak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out of delay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denied!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Code invalid for this hospital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7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50 MEP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52199"/>
              </p:ext>
            </p:extLst>
          </p:nvPr>
        </p:nvGraphicFramePr>
        <p:xfrm>
          <a:off x="2600924" y="903448"/>
          <a:ext cx="9255716" cy="2286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Cannot communicate with the MEP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COM port setting in peripheral manager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Integrity error on MEP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(CRC program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CRC EEPROM, Watchdog, Voltage)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CRC program: perform MEP firmware installation.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CRC EEPROM: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perform </a:t>
                      </a:r>
                      <a:r>
                        <a:rPr lang="en-US" sz="1400" baseline="0" noProof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EEPROM in Tech File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Watchdog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Voltage: replace MEP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24V is not present on MEP. Please check Emergency Stop is not pressed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 user regaled, inspect RL7 and RL8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(burnt marks on relay or its socket).</a:t>
                      </a:r>
                      <a:endParaRPr lang="en-US" sz="1400" noProof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Impossible to open COM Port for MEP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COM port setting in peripheral manager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6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Error Code : Group 51 Treatment cancellation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59345"/>
              </p:ext>
            </p:extLst>
          </p:nvPr>
        </p:nvGraphicFramePr>
        <p:xfrm>
          <a:off x="2600924" y="903448"/>
          <a:ext cx="9255716" cy="3721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44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44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 cancelled at treatment data edition phase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44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 cancelled at acquisition phase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  <a:tr h="44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 cancelled at treatment limits definition phase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860474720"/>
                  </a:ext>
                </a:extLst>
              </a:tr>
              <a:tr h="44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 cancelled at transversal localization phase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54465594"/>
                  </a:ext>
                </a:extLst>
              </a:tr>
              <a:tr h="44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 cancelled during firing phase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4013195167"/>
                  </a:ext>
                </a:extLst>
              </a:tr>
              <a:tr h="55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5106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 cancelled because initialization failed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17120551"/>
                  </a:ext>
                </a:extLst>
              </a:tr>
              <a:tr h="44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5107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Abnormal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termination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680001873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Code : Group 52 Hard Drive</a:t>
            </a:r>
            <a:endParaRPr lang="en-US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545396"/>
              </p:ext>
            </p:extLst>
          </p:nvPr>
        </p:nvGraphicFramePr>
        <p:xfrm>
          <a:off x="2600924" y="903448"/>
          <a:ext cx="9255716" cy="1227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788">
                  <a:extLst>
                    <a:ext uri="{9D8B030D-6E8A-4147-A177-3AD203B41FA5}">
                      <a16:colId xmlns:a16="http://schemas.microsoft.com/office/drawing/2014/main" val="3557255619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2272295242"/>
                    </a:ext>
                  </a:extLst>
                </a:gridCol>
                <a:gridCol w="4337464">
                  <a:extLst>
                    <a:ext uri="{9D8B030D-6E8A-4147-A177-3AD203B41FA5}">
                      <a16:colId xmlns:a16="http://schemas.microsoft.com/office/drawing/2014/main" val="1355007172"/>
                    </a:ext>
                  </a:extLst>
                </a:gridCol>
              </a:tblGrid>
              <a:tr h="245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Alarm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Error message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67995906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WARNING : The D:\ disk is running out of space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10GB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remaining warning: delete useless patients (EDAP hospital)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1522131323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enough available space on the disk to run a treatment.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2853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GB</a:t>
                      </a:r>
                      <a:r>
                        <a:rPr lang="en-US" sz="1400" baseline="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remaining warning: delete useless patients (EDAP hospital)</a:t>
                      </a:r>
                      <a:endParaRPr lang="en-US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4" marR="27074" marT="0" marB="0" anchor="ctr"/>
                </a:tc>
                <a:extLst>
                  <a:ext uri="{0D108BD9-81ED-4DB2-BD59-A6C34878D82A}">
                    <a16:rowId xmlns:a16="http://schemas.microsoft.com/office/drawing/2014/main" val="3518254714"/>
                  </a:ext>
                </a:extLst>
              </a:tr>
            </a:tbl>
          </a:graphicData>
        </a:graphic>
      </p:graphicFrame>
      <p:sp>
        <p:nvSpPr>
          <p:cNvPr id="33" name="Chevron 32"/>
          <p:cNvSpPr/>
          <p:nvPr/>
        </p:nvSpPr>
        <p:spPr>
          <a:xfrm>
            <a:off x="1858786" y="4351696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code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3" y="3558888"/>
            <a:ext cx="372104" cy="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2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Software update</a:t>
            </a:r>
            <a:endParaRPr lang="en-US" dirty="0"/>
          </a:p>
        </p:txBody>
      </p:sp>
      <p:sp>
        <p:nvSpPr>
          <p:cNvPr id="33" name="Chevron 32"/>
          <p:cNvSpPr/>
          <p:nvPr/>
        </p:nvSpPr>
        <p:spPr>
          <a:xfrm>
            <a:off x="1858786" y="5169560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01291"/>
            <a:ext cx="372104" cy="475877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36" name="Organigramme : Processus 3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Organigramme : Processus 3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Organigramme : Processus 3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Organigramme : Processus 3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Organigramme : Processus 3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Software Update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635565"/>
            <a:ext cx="372104" cy="4758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3469839"/>
            <a:ext cx="372104" cy="475877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4304113"/>
            <a:ext cx="372104" cy="475877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999656" y="2039229"/>
            <a:ext cx="79175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 instruction of service manual, Service Bulletin, DSR or DII to perform: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MEP firmware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Motor board</a:t>
            </a:r>
            <a:r>
              <a:rPr lang="en-US" dirty="0"/>
              <a:t> firmware</a:t>
            </a:r>
            <a:r>
              <a:rPr lang="en-US" dirty="0" smtClean="0"/>
              <a:t>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Cooling</a:t>
            </a:r>
            <a:r>
              <a:rPr lang="en-US" dirty="0"/>
              <a:t> board firmware</a:t>
            </a:r>
            <a:r>
              <a:rPr lang="en-US" dirty="0" smtClean="0"/>
              <a:t> </a:t>
            </a:r>
            <a:r>
              <a:rPr lang="en-US" dirty="0"/>
              <a:t>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Amplifier (mind ESD precaution when handling master board)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Computer software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Country kit installation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1916832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Preventive maintenance</a:t>
            </a:r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2999656" y="1700808"/>
            <a:ext cx="907177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Preventive maintenance must be perform every 6 month.</a:t>
            </a:r>
          </a:p>
          <a:p>
            <a:r>
              <a:rPr lang="en-US" dirty="0" smtClean="0"/>
              <a:t>Expected preventive maintenance duration as follow: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perform preventive maintenance, follow instruction of latest version of the instruction</a:t>
            </a:r>
          </a:p>
          <a:p>
            <a:r>
              <a:rPr lang="en-US" b="1" dirty="0" smtClean="0"/>
              <a:t>TMS511991</a:t>
            </a:r>
            <a:r>
              <a:rPr lang="en-US" dirty="0" smtClean="0"/>
              <a:t> or </a:t>
            </a:r>
            <a:r>
              <a:rPr lang="en-US" b="1" dirty="0" smtClean="0"/>
              <a:t>INS-367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Report result in checklist </a:t>
            </a:r>
            <a:r>
              <a:rPr lang="en-US" b="1" dirty="0" smtClean="0"/>
              <a:t>TMS510642</a:t>
            </a:r>
            <a:r>
              <a:rPr lang="en-US" dirty="0" smtClean="0"/>
              <a:t> or </a:t>
            </a:r>
            <a:r>
              <a:rPr lang="en-US" b="1" dirty="0" smtClean="0"/>
              <a:t>FMU-431</a:t>
            </a:r>
            <a:endParaRPr lang="en-US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26167"/>
              </p:ext>
            </p:extLst>
          </p:nvPr>
        </p:nvGraphicFramePr>
        <p:xfrm>
          <a:off x="4124245" y="2420888"/>
          <a:ext cx="601673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330">
                  <a:extLst>
                    <a:ext uri="{9D8B030D-6E8A-4147-A177-3AD203B41FA5}">
                      <a16:colId xmlns:a16="http://schemas.microsoft.com/office/drawing/2014/main" val="2955385958"/>
                    </a:ext>
                  </a:extLst>
                </a:gridCol>
                <a:gridCol w="2512873">
                  <a:extLst>
                    <a:ext uri="{9D8B030D-6E8A-4147-A177-3AD203B41FA5}">
                      <a16:colId xmlns:a16="http://schemas.microsoft.com/office/drawing/2014/main" val="2411168638"/>
                    </a:ext>
                  </a:extLst>
                </a:gridCol>
                <a:gridCol w="2387527">
                  <a:extLst>
                    <a:ext uri="{9D8B030D-6E8A-4147-A177-3AD203B41FA5}">
                      <a16:colId xmlns:a16="http://schemas.microsoft.com/office/drawing/2014/main" val="359397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Probe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Probes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77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/>
                        <a:t>Beginner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1.5 days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2 days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673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/>
                        <a:t>Confirmed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 day (longer</a:t>
                      </a:r>
                      <a:r>
                        <a:rPr lang="en-US" baseline="0" noProof="0" dirty="0" smtClean="0"/>
                        <a:t> than usual)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1.5</a:t>
                      </a:r>
                      <a:r>
                        <a:rPr lang="en-US" baseline="0" noProof="0" dirty="0" smtClean="0"/>
                        <a:t> days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327565"/>
                  </a:ext>
                </a:extLst>
              </a:tr>
            </a:tbl>
          </a:graphicData>
        </a:graphic>
      </p:graphicFrame>
      <p:grpSp>
        <p:nvGrpSpPr>
          <p:cNvPr id="9" name="Groupe 8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8" name="Organigramme : Processus 7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u="sng" dirty="0" smtClean="0">
                  <a:solidFill>
                    <a:schemeClr val="bg1"/>
                  </a:solidFill>
                </a:rPr>
              </a:br>
              <a:r>
                <a:rPr lang="en-US" b="1" u="sng" dirty="0" smtClean="0">
                  <a:solidFill>
                    <a:schemeClr val="bg1"/>
                  </a:solidFill>
                </a:rPr>
                <a:t>Maintenance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10" name="Organigramme : Processus 9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Organigramme : Processus 10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Organigramme : Processus 11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Organigramme : Processus 13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93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2711187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/>
              <a:t>Electrical Safety Tests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639616" y="1486545"/>
            <a:ext cx="925131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Focal One complies IEC 62353 regulation about on field Electrical Safety Tests (E.S.T.)</a:t>
            </a:r>
          </a:p>
          <a:p>
            <a:r>
              <a:rPr lang="en-US" dirty="0" smtClean="0"/>
              <a:t>(reminder: IEC 60601-1 regulation is about in factory EST)</a:t>
            </a:r>
          </a:p>
          <a:p>
            <a:endParaRPr lang="en-US" dirty="0" smtClean="0"/>
          </a:p>
          <a:p>
            <a:r>
              <a:rPr lang="en-US" dirty="0" smtClean="0"/>
              <a:t>E.S.T. are dedicated to patient, operator and FSE safety.</a:t>
            </a:r>
          </a:p>
          <a:p>
            <a:r>
              <a:rPr lang="en-US" dirty="0" smtClean="0"/>
              <a:t>Performing E.S.T. are strongly recommended even if local regulation does not requires it.</a:t>
            </a:r>
          </a:p>
          <a:p>
            <a:endParaRPr lang="en-US" dirty="0"/>
          </a:p>
          <a:p>
            <a:r>
              <a:rPr lang="en-US" dirty="0"/>
              <a:t>To perform </a:t>
            </a:r>
            <a:r>
              <a:rPr lang="en-US" dirty="0" smtClean="0"/>
              <a:t>EST, </a:t>
            </a:r>
            <a:r>
              <a:rPr lang="en-US" dirty="0"/>
              <a:t>follow instruction of latest version of the instruction</a:t>
            </a:r>
          </a:p>
          <a:p>
            <a:r>
              <a:rPr lang="en-US" b="1" dirty="0" smtClean="0"/>
              <a:t>TMS511958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b="1" dirty="0" smtClean="0"/>
              <a:t>INS-360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Report result in </a:t>
            </a:r>
            <a:r>
              <a:rPr lang="en-US" dirty="0" smtClean="0"/>
              <a:t>checklist: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mobile unit installation </a:t>
            </a:r>
            <a:r>
              <a:rPr lang="en-US" b="1" dirty="0" smtClean="0"/>
              <a:t>TMS511951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b="1" dirty="0" smtClean="0"/>
              <a:t>FMU-225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preventive or curative maintenance </a:t>
            </a:r>
            <a:r>
              <a:rPr lang="en-US" b="1" dirty="0" smtClean="0"/>
              <a:t>TMS511958 or FMU-224</a:t>
            </a:r>
            <a:endParaRPr lang="en-US" dirty="0"/>
          </a:p>
          <a:p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Management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328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3628019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Management</a:t>
            </a:r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2639616" y="1486545"/>
            <a:ext cx="8635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all software modules, the triggered alarms are coded as follows (only numbers:</a:t>
            </a:r>
          </a:p>
          <a:p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Management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3998755" y="3178284"/>
            <a:ext cx="6267710" cy="1871417"/>
            <a:chOff x="3940720" y="2763301"/>
            <a:chExt cx="6267710" cy="1871417"/>
          </a:xfrm>
        </p:grpSpPr>
        <p:sp>
          <p:nvSpPr>
            <p:cNvPr id="22" name="Rectangle 21"/>
            <p:cNvSpPr/>
            <p:nvPr/>
          </p:nvSpPr>
          <p:spPr>
            <a:xfrm>
              <a:off x="3940720" y="2772670"/>
              <a:ext cx="1521571" cy="186204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115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W</a:t>
              </a:r>
              <a:endParaRPr lang="fr-FR" sz="115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197677" y="2772670"/>
              <a:ext cx="556563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500" dirty="0" smtClean="0"/>
                <a:t>.</a:t>
              </a:r>
              <a:endParaRPr lang="fr-FR" sz="115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419700" y="2768597"/>
              <a:ext cx="556563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500" dirty="0" smtClean="0"/>
                <a:t>.</a:t>
              </a:r>
              <a:endParaRPr lang="fr-FR" sz="115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76691" y="2763301"/>
              <a:ext cx="997389" cy="186204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11500" b="1" cap="none" spc="0" dirty="0" smtClean="0">
                  <a:ln w="22225">
                    <a:solidFill>
                      <a:schemeClr val="accent3">
                        <a:lumMod val="75000"/>
                      </a:schemeClr>
                    </a:solidFill>
                    <a:prstDash val="solid"/>
                  </a:ln>
                  <a:solidFill>
                    <a:schemeClr val="accent3">
                      <a:lumMod val="60000"/>
                      <a:lumOff val="40000"/>
                    </a:schemeClr>
                  </a:solidFill>
                  <a:effectLst/>
                </a:rPr>
                <a:t>X</a:t>
              </a:r>
              <a:endParaRPr lang="fr-FR" sz="11500" b="1" cap="none" spc="0" dirty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35031" y="2769131"/>
              <a:ext cx="1717138" cy="186204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11500" b="1" cap="none" spc="0" dirty="0" smtClean="0">
                  <a:ln w="22225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</a:rPr>
                <a:t>YY</a:t>
              </a:r>
              <a:endParaRPr lang="fr-FR" sz="11500" b="1" cap="none" spc="0" dirty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613120" y="2772670"/>
              <a:ext cx="1595310" cy="186204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11500" b="1" cap="none" spc="0" dirty="0" smtClean="0">
                  <a:ln w="22225">
                    <a:solidFill>
                      <a:schemeClr val="accent6">
                        <a:lumMod val="75000"/>
                      </a:schemeClr>
                    </a:solidFill>
                    <a:prstDash val="solid"/>
                  </a:ln>
                  <a:solidFill>
                    <a:schemeClr val="accent6">
                      <a:lumMod val="60000"/>
                      <a:lumOff val="40000"/>
                    </a:schemeClr>
                  </a:solidFill>
                  <a:effectLst/>
                </a:rPr>
                <a:t>ZZ</a:t>
              </a:r>
              <a:endParaRPr lang="fr-FR" sz="11500" b="1" cap="none" spc="0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671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3628019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Management</a:t>
            </a:r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Management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3392805" y="1012823"/>
            <a:ext cx="813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</a:t>
            </a:r>
            <a:endParaRPr lang="fr-F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026151" y="1022972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4735520" y="1013761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1" name="Rectangle 30"/>
          <p:cNvSpPr/>
          <p:nvPr/>
        </p:nvSpPr>
        <p:spPr>
          <a:xfrm>
            <a:off x="4266555" y="1003078"/>
            <a:ext cx="566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X</a:t>
            </a:r>
            <a:endParaRPr lang="fr-FR" sz="5400" b="1" cap="none" spc="0" dirty="0">
              <a:ln w="22225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58701" y="1003078"/>
            <a:ext cx="902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YY</a:t>
            </a:r>
            <a:endParaRPr lang="fr-FR" sz="5400" b="1" cap="none" spc="0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87477" y="992395"/>
            <a:ext cx="848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ZZ</a:t>
            </a:r>
            <a:endParaRPr lang="fr-FR" sz="5400" b="1" cap="none" spc="0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3672" y="1848772"/>
            <a:ext cx="730141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the        number mean: 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833938" y="2179333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Level of alarm severity, 3 levels are possible:</a:t>
            </a:r>
          </a:p>
          <a:p>
            <a:pPr lvl="0"/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Level 1: This level corresponds to a user information that is displayed without an explicit number, and with a level 1 alarm icon. It indicates an event that is easy to solve. The alarm is still logged in the error tracking file.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Level 2: Non-blocking alarm: Possible actions are "Retry, Continue or Ignore, Cancel or Restart". It is displayed with the error number and a level 2 alarm icon.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Level 3: Blocking alarm: No possibility to continue treatment, the only option is abandonment. It is displayed with the error number and a level 3 alarm icon.</a:t>
            </a:r>
          </a:p>
          <a:p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402015" y="1805715"/>
            <a:ext cx="46358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</a:t>
            </a:r>
            <a:endParaRPr lang="fr-FR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5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3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3628019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Management</a:t>
            </a:r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Management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3392805" y="1012823"/>
            <a:ext cx="813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</a:t>
            </a:r>
            <a:endParaRPr lang="fr-F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026151" y="1022972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4735520" y="1013761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1" name="Rectangle 30"/>
          <p:cNvSpPr/>
          <p:nvPr/>
        </p:nvSpPr>
        <p:spPr>
          <a:xfrm>
            <a:off x="4266555" y="1003078"/>
            <a:ext cx="566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X</a:t>
            </a:r>
            <a:endParaRPr lang="fr-FR" sz="5400" b="1" cap="none" spc="0" dirty="0">
              <a:ln w="22225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58701" y="1003078"/>
            <a:ext cx="902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YY</a:t>
            </a:r>
            <a:endParaRPr lang="fr-FR" sz="5400" b="1" cap="none" spc="0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30097" y="992395"/>
            <a:ext cx="848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ZZ</a:t>
            </a:r>
            <a:endParaRPr lang="fr-FR" sz="5400" b="1" cap="none" spc="0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3672" y="1848772"/>
            <a:ext cx="730141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the        number mean: 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366365" y="1753315"/>
            <a:ext cx="5975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cap="none" spc="0" dirty="0" smtClean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X</a:t>
            </a:r>
            <a:endParaRPr lang="fr-FR" sz="3200" b="1" cap="none" spc="0" dirty="0">
              <a:ln w="22225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833938" y="2324649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Software progress phase at the time of the alarm: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0: Login phase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1: Review phase of the treatment database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2: Initialization phase of the treatment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3: Phase selection and editing patient data and treatment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4: Insertion phase of the probe in the patient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5: Volume acquisition phase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6: Definition phase of the area to be treated (treatment limits)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7: Definition phase of lesions on cross sections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8: Treatment phase (shooting generation)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9: Zone End Phase (data backup, and move)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10: End of treatment phase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100: special phase that groups all the previous phases, but the error is generated with the use of the software </a:t>
            </a:r>
            <a:r>
              <a:rPr lang="en-US" dirty="0" err="1" smtClean="0"/>
              <a:t>FoneSetup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3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3628019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Management</a:t>
            </a:r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Management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3392805" y="1012823"/>
            <a:ext cx="813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</a:t>
            </a:r>
            <a:endParaRPr lang="fr-F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026151" y="1022972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4735520" y="1013761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1" name="Rectangle 30"/>
          <p:cNvSpPr/>
          <p:nvPr/>
        </p:nvSpPr>
        <p:spPr>
          <a:xfrm>
            <a:off x="4266555" y="1003078"/>
            <a:ext cx="566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X</a:t>
            </a:r>
            <a:endParaRPr lang="fr-FR" sz="5400" b="1" cap="none" spc="0" dirty="0">
              <a:ln w="22225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58701" y="1003078"/>
            <a:ext cx="902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YY</a:t>
            </a:r>
            <a:endParaRPr lang="fr-FR" sz="5400" b="1" cap="none" spc="0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21783" y="992395"/>
            <a:ext cx="848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ZZ</a:t>
            </a:r>
            <a:endParaRPr lang="fr-FR" sz="5400" b="1" cap="none" spc="0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3672" y="1848772"/>
            <a:ext cx="730141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the        number mean: 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76834" y="1751228"/>
            <a:ext cx="5565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YY</a:t>
            </a:r>
            <a:endParaRPr lang="fr-FR" sz="2800" b="1" cap="none" spc="0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172170" y="2335012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 Alarm group: the group refers to a specific module: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10: Alarms related to the Amplifier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11: Cooling system group alarms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12: General Safety Alarms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13: Alarms related to the detection of the rectal wall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14: Alarms related to the probe holder (MOT)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15: Alarms related to the DF probe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16: Alarms related to the U/S </a:t>
            </a:r>
            <a:r>
              <a:rPr lang="en-US" dirty="0" err="1" smtClean="0"/>
              <a:t>scanne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17: </a:t>
            </a:r>
            <a:r>
              <a:rPr lang="en-US" dirty="0" err="1" smtClean="0"/>
              <a:t>Matrox</a:t>
            </a:r>
            <a:r>
              <a:rPr lang="en-US" dirty="0" smtClean="0"/>
              <a:t> board Alarms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18: Alarms related to file errors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19: Alarms related to the management of the </a:t>
            </a:r>
            <a:r>
              <a:rPr lang="en-US" dirty="0" err="1" smtClean="0"/>
              <a:t>Focalpak</a:t>
            </a:r>
            <a:r>
              <a:rPr lang="en-US" dirty="0" smtClean="0"/>
              <a:t> code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50: Alarms related to general functions of the </a:t>
            </a:r>
            <a:r>
              <a:rPr lang="en-US" dirty="0" err="1" smtClean="0"/>
              <a:t>MEP_Fone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51: Reasons for canceling treatment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52: Alarms related to hard disk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61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3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FMA-020 B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9DFC1B-62D0-4DAC-A0D6-F1801BF5716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58786" y="3628019"/>
            <a:ext cx="242487" cy="380711"/>
          </a:xfrm>
          <a:prstGeom prst="chevron">
            <a:avLst>
              <a:gd name="adj" fmla="val 5737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682821" y="274637"/>
            <a:ext cx="8899579" cy="951224"/>
          </a:xfrm>
        </p:spPr>
        <p:txBody>
          <a:bodyPr/>
          <a:lstStyle/>
          <a:p>
            <a:r>
              <a:rPr lang="en-US" dirty="0" smtClean="0"/>
              <a:t>Error Management</a:t>
            </a:r>
            <a:endParaRPr lang="en-US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1848772"/>
            <a:ext cx="372104" cy="475877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9400" y="1780710"/>
            <a:ext cx="1930630" cy="3885206"/>
            <a:chOff x="49400" y="1780710"/>
            <a:chExt cx="1930630" cy="3885206"/>
          </a:xfrm>
        </p:grpSpPr>
        <p:sp>
          <p:nvSpPr>
            <p:cNvPr id="16" name="Organigramme : Processus 15"/>
            <p:cNvSpPr/>
            <p:nvPr/>
          </p:nvSpPr>
          <p:spPr>
            <a:xfrm>
              <a:off x="49401" y="1780710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Preventive</a:t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Maintenance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Organigramme : Processus 16"/>
            <p:cNvSpPr/>
            <p:nvPr/>
          </p:nvSpPr>
          <p:spPr>
            <a:xfrm>
              <a:off x="49401" y="4236924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Error code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Organigramme : Processus 17"/>
            <p:cNvSpPr/>
            <p:nvPr/>
          </p:nvSpPr>
          <p:spPr>
            <a:xfrm>
              <a:off x="49401" y="2599448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Electrical Safety Tests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Organigramme : Processus 18"/>
            <p:cNvSpPr/>
            <p:nvPr/>
          </p:nvSpPr>
          <p:spPr>
            <a:xfrm>
              <a:off x="49401" y="341818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u="sng" dirty="0" smtClean="0">
                  <a:solidFill>
                    <a:schemeClr val="bg1"/>
                  </a:solidFill>
                </a:rPr>
                <a:t>Error Management</a:t>
              </a:r>
              <a:endParaRPr lang="en-US" b="1" u="sng" dirty="0">
                <a:solidFill>
                  <a:schemeClr val="bg1"/>
                </a:solidFill>
              </a:endParaRP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49400" y="5053916"/>
              <a:ext cx="1930629" cy="61200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Software Update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77" y="2740150"/>
            <a:ext cx="372104" cy="475877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3392805" y="1012823"/>
            <a:ext cx="813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</a:t>
            </a:r>
            <a:endParaRPr lang="fr-F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026151" y="1022972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4735520" y="1013761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1" name="Rectangle 30"/>
          <p:cNvSpPr/>
          <p:nvPr/>
        </p:nvSpPr>
        <p:spPr>
          <a:xfrm>
            <a:off x="4266555" y="1003078"/>
            <a:ext cx="566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X</a:t>
            </a:r>
            <a:endParaRPr lang="fr-FR" sz="5400" b="1" cap="none" spc="0" dirty="0">
              <a:ln w="22225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58701" y="1003078"/>
            <a:ext cx="902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YY</a:t>
            </a:r>
            <a:endParaRPr lang="fr-FR" sz="5400" b="1" cap="none" spc="0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17972" y="992395"/>
            <a:ext cx="848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ZZ</a:t>
            </a:r>
            <a:endParaRPr lang="fr-FR" sz="5400" b="1" cap="none" spc="0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3672" y="1848772"/>
            <a:ext cx="730141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the        number mean: 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833938" y="2324649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Number of the alarm in the group.</a:t>
            </a:r>
          </a:p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390544" y="1760972"/>
            <a:ext cx="5757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cap="none" spc="0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ZZ</a:t>
            </a:r>
            <a:endParaRPr lang="fr-FR" sz="3200" b="1" cap="none" spc="0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2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3" grpId="0"/>
      <p:bldP spid="23" grpId="0"/>
    </p:bldLst>
  </p:timing>
</p:sld>
</file>

<file path=ppt/theme/theme1.xml><?xml version="1.0" encoding="utf-8"?>
<a:theme xmlns:a="http://schemas.openxmlformats.org/drawingml/2006/main" name="EDAP OK">
  <a:themeElements>
    <a:clrScheme name="Personnalisé 2">
      <a:dk1>
        <a:srgbClr val="151515"/>
      </a:dk1>
      <a:lt1>
        <a:srgbClr val="FFFFFF"/>
      </a:lt1>
      <a:dk2>
        <a:srgbClr val="004185"/>
      </a:dk2>
      <a:lt2>
        <a:srgbClr val="FFFFFF"/>
      </a:lt2>
      <a:accent1>
        <a:srgbClr val="004185"/>
      </a:accent1>
      <a:accent2>
        <a:srgbClr val="D20019"/>
      </a:accent2>
      <a:accent3>
        <a:srgbClr val="B6B6B6"/>
      </a:accent3>
      <a:accent4>
        <a:srgbClr val="CCCCCC"/>
      </a:accent4>
      <a:accent5>
        <a:srgbClr val="D6D6D6"/>
      </a:accent5>
      <a:accent6>
        <a:srgbClr val="1873B9"/>
      </a:accent6>
      <a:hlink>
        <a:srgbClr val="F59E00"/>
      </a:hlink>
      <a:folHlink>
        <a:srgbClr val="B2B2B2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AP OK" id="{E1E43A58-B616-4A5B-A254-FC1629D0B8E6}" vid="{CA77F4B3-7C94-4F85-AB2F-01AED863E37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présentation Focal One_1</Template>
  <TotalTime>1927</TotalTime>
  <Words>2724</Words>
  <Application>Microsoft Office PowerPoint</Application>
  <PresentationFormat>Grand écran</PresentationFormat>
  <Paragraphs>693</Paragraphs>
  <Slides>28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Calibri</vt:lpstr>
      <vt:lpstr>Times New Roman</vt:lpstr>
      <vt:lpstr>Wingdings</vt:lpstr>
      <vt:lpstr>EDAP OK</vt:lpstr>
      <vt:lpstr>Technical Training: Lesson 8 Maintenance</vt:lpstr>
      <vt:lpstr>Présentation PowerPoint</vt:lpstr>
      <vt:lpstr>Preventive maintenance</vt:lpstr>
      <vt:lpstr>Electrical Safety Tests</vt:lpstr>
      <vt:lpstr>Error Management</vt:lpstr>
      <vt:lpstr>Error Management</vt:lpstr>
      <vt:lpstr>Error Management</vt:lpstr>
      <vt:lpstr>Error Management</vt:lpstr>
      <vt:lpstr>Error Management</vt:lpstr>
      <vt:lpstr>Error Code : Group 10 Amplifier</vt:lpstr>
      <vt:lpstr>Error Code : Group 10 Amplifier</vt:lpstr>
      <vt:lpstr>Error Code : Group 11 Cooling system</vt:lpstr>
      <vt:lpstr>Error Code : Group 12 General safety</vt:lpstr>
      <vt:lpstr>Error Code : Group 13 Rectal Wall detection</vt:lpstr>
      <vt:lpstr>Error Code : Group 14 Probe holder</vt:lpstr>
      <vt:lpstr>Error Code : Group 14 Probe holder X axis</vt:lpstr>
      <vt:lpstr>Error Code : Group 14 Probe holder Y axis</vt:lpstr>
      <vt:lpstr>Error Code : Group 14 Probe holder Θ axis</vt:lpstr>
      <vt:lpstr>Error Code : Group 14 Probe holder Z axis</vt:lpstr>
      <vt:lpstr>Error Code : Group 15 Probe</vt:lpstr>
      <vt:lpstr>Error Code : Group 16 U/S scanner</vt:lpstr>
      <vt:lpstr>Error Code : Group 17 Matrox board</vt:lpstr>
      <vt:lpstr>Error Code : Group 18 File and hard drive</vt:lpstr>
      <vt:lpstr>Error Code : Group 19 FocalPak data</vt:lpstr>
      <vt:lpstr>Error Code : Group 50 MEP</vt:lpstr>
      <vt:lpstr>Error Code : Group 51 Treatment cancellation</vt:lpstr>
      <vt:lpstr>Error Code : Group 52 Hard Drive</vt:lpstr>
      <vt:lpstr>Software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des logiciels</dc:title>
  <dc:creator>Benjamin GONON-AGONI</dc:creator>
  <cp:lastModifiedBy>Thiebaut MANSUY</cp:lastModifiedBy>
  <cp:revision>103</cp:revision>
  <dcterms:created xsi:type="dcterms:W3CDTF">2014-01-03T07:58:21Z</dcterms:created>
  <dcterms:modified xsi:type="dcterms:W3CDTF">2020-11-20T10:54:28Z</dcterms:modified>
</cp:coreProperties>
</file>