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1" r:id="rId1"/>
  </p:sldMasterIdLst>
  <p:notesMasterIdLst>
    <p:notesMasterId r:id="rId21"/>
  </p:notesMasterIdLst>
  <p:sldIdLst>
    <p:sldId id="286" r:id="rId2"/>
    <p:sldId id="306" r:id="rId3"/>
    <p:sldId id="307" r:id="rId4"/>
    <p:sldId id="308" r:id="rId5"/>
    <p:sldId id="309" r:id="rId6"/>
    <p:sldId id="310" r:id="rId7"/>
    <p:sldId id="319" r:id="rId8"/>
    <p:sldId id="311" r:id="rId9"/>
    <p:sldId id="312" r:id="rId10"/>
    <p:sldId id="313" r:id="rId11"/>
    <p:sldId id="314" r:id="rId12"/>
    <p:sldId id="315" r:id="rId13"/>
    <p:sldId id="320" r:id="rId14"/>
    <p:sldId id="321" r:id="rId15"/>
    <p:sldId id="322" r:id="rId16"/>
    <p:sldId id="323" r:id="rId17"/>
    <p:sldId id="324" r:id="rId18"/>
    <p:sldId id="325" r:id="rId19"/>
    <p:sldId id="326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43F"/>
    <a:srgbClr val="E2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02" autoAdjust="0"/>
    <p:restoredTop sz="94639" autoAdjust="0"/>
  </p:normalViewPr>
  <p:slideViewPr>
    <p:cSldViewPr>
      <p:cViewPr varScale="1">
        <p:scale>
          <a:sx n="90" d="100"/>
          <a:sy n="90" d="100"/>
        </p:scale>
        <p:origin x="84" y="1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47136-5A50-4250-B99E-E059A26EF695}" type="datetimeFigureOut">
              <a:rPr lang="fr-FR" smtClean="0"/>
              <a:t>20/11/2020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C6D16-36CB-42A0-B8D6-DCAE418A45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647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617F1-960B-41CE-B513-78B1B35B574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797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4581129"/>
            <a:ext cx="10363200" cy="135467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defRPr sz="440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6600825" y="5589588"/>
            <a:ext cx="5256213" cy="10080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/>
            </a:lvl1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343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5720" y="2708920"/>
            <a:ext cx="8424936" cy="2016224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6000" b="0" i="0" cap="none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969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  <a:prstGeom prst="rect">
            <a:avLst/>
          </a:prstGeom>
        </p:spPr>
        <p:txBody>
          <a:bodyPr vert="horz" lIns="161897" tIns="80949" rIns="161897" bIns="80949" rtlCol="0" anchor="t" anchorCtr="0"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2682821" y="1441858"/>
            <a:ext cx="8899579" cy="4525963"/>
          </a:xfrm>
          <a:prstGeom prst="rect">
            <a:avLst/>
          </a:prstGeom>
        </p:spPr>
        <p:txBody>
          <a:bodyPr vert="horz" lIns="161897" tIns="80949" rIns="161897" bIns="80949" rtlCol="0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475918" y="6207789"/>
            <a:ext cx="1313384" cy="569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706811" y="6183818"/>
            <a:ext cx="875589" cy="569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79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  <a:prstGeom prst="rect">
            <a:avLst/>
          </a:prstGeom>
        </p:spPr>
        <p:txBody>
          <a:bodyPr vert="horz" lIns="161897" tIns="80949" rIns="161897" bIns="80949" rtlCol="0" anchor="t" anchorCtr="0"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idx="1"/>
          </p:nvPr>
        </p:nvSpPr>
        <p:spPr>
          <a:xfrm>
            <a:off x="2682821" y="1441858"/>
            <a:ext cx="8899579" cy="4525963"/>
          </a:xfrm>
          <a:prstGeom prst="rect">
            <a:avLst/>
          </a:prstGeom>
        </p:spPr>
        <p:txBody>
          <a:bodyPr vert="horz" lIns="161897" tIns="80949" rIns="161897" bIns="80949" rtlCol="0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475918" y="6207789"/>
            <a:ext cx="1313384" cy="569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706811" y="6183818"/>
            <a:ext cx="875589" cy="569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97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71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5" r:id="rId3"/>
    <p:sldLayoutId id="2147483746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728538" rtl="0" eaLnBrk="1" latinLnBrk="0" hangingPunct="1">
        <a:spcBef>
          <a:spcPct val="0"/>
        </a:spcBef>
        <a:buNone/>
        <a:defRPr sz="2115" kern="1200">
          <a:solidFill>
            <a:schemeClr val="tx2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73202" indent="-273202" algn="l" defTabSz="72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591938" indent="-227669" algn="l" defTabSz="728538" rtl="0" eaLnBrk="1" latinLnBrk="0" hangingPunct="1">
        <a:spcBef>
          <a:spcPct val="20000"/>
        </a:spcBef>
        <a:buFont typeface="Arial" panose="020B0604020202020204" pitchFamily="34" charset="0"/>
        <a:buChar char="–"/>
        <a:defRPr sz="1395" kern="1200">
          <a:solidFill>
            <a:schemeClr val="tx1"/>
          </a:solidFill>
          <a:latin typeface="+mn-lt"/>
          <a:ea typeface="+mn-ea"/>
          <a:cs typeface="+mn-cs"/>
        </a:defRPr>
      </a:lvl2pPr>
      <a:lvl3pPr marL="910674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1274943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–"/>
        <a:defRPr sz="810" kern="1200">
          <a:solidFill>
            <a:schemeClr val="tx1"/>
          </a:solidFill>
          <a:latin typeface="+mn-lt"/>
          <a:ea typeface="+mn-ea"/>
          <a:cs typeface="+mn-cs"/>
        </a:defRPr>
      </a:lvl4pPr>
      <a:lvl5pPr marL="1639211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»"/>
        <a:defRPr sz="810" kern="1200">
          <a:solidFill>
            <a:schemeClr val="tx1"/>
          </a:solidFill>
          <a:latin typeface="+mn-lt"/>
          <a:ea typeface="+mn-ea"/>
          <a:cs typeface="+mn-cs"/>
        </a:defRPr>
      </a:lvl5pPr>
      <a:lvl6pPr marL="2003481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367752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732021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096290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1pPr>
      <a:lvl2pPr marL="364270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2pPr>
      <a:lvl3pPr marL="728538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3pPr>
      <a:lvl4pPr marL="1092808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4pPr>
      <a:lvl5pPr marL="1457078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5pPr>
      <a:lvl6pPr marL="1821347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6pPr>
      <a:lvl7pPr marL="2185615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7pPr>
      <a:lvl8pPr marL="2549886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8pPr>
      <a:lvl9pPr marL="2914156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Technical Training:</a:t>
            </a:r>
            <a:br>
              <a:rPr lang="en-US" dirty="0" smtClean="0"/>
            </a:br>
            <a:r>
              <a:rPr lang="en-US" dirty="0" smtClean="0"/>
              <a:t>Lesson 7 Documents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858786" y="2715092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49401" y="1780710"/>
            <a:ext cx="1930629" cy="2249476"/>
            <a:chOff x="49401" y="1780710"/>
            <a:chExt cx="1930629" cy="2249476"/>
          </a:xfrm>
        </p:grpSpPr>
        <p:sp>
          <p:nvSpPr>
            <p:cNvPr id="8" name="Organigramme : Processus 7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Documents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rganigramme : Processus 10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Service</a:t>
              </a:r>
              <a:br>
                <a:rPr lang="en-US" b="1" u="sng" dirty="0" smtClean="0">
                  <a:solidFill>
                    <a:schemeClr val="bg1"/>
                  </a:solidFill>
                </a:rPr>
              </a:br>
              <a:r>
                <a:rPr lang="en-US" b="1" u="sng" dirty="0" smtClean="0">
                  <a:solidFill>
                    <a:schemeClr val="bg1"/>
                  </a:solidFill>
                </a:rPr>
                <a:t>Bulletin</a:t>
              </a:r>
              <a:endParaRPr lang="en-US" b="1" u="sng" dirty="0">
                <a:solidFill>
                  <a:schemeClr val="bg1"/>
                </a:solidFill>
              </a:endParaRPr>
            </a:p>
          </p:txBody>
        </p:sp>
        <p:sp>
          <p:nvSpPr>
            <p:cNvPr id="12" name="Organigramme : Processus 11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Website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</p:spPr>
        <p:txBody>
          <a:bodyPr/>
          <a:lstStyle/>
          <a:p>
            <a:r>
              <a:rPr lang="fr-FR" dirty="0" smtClean="0"/>
              <a:t>Service Bulletin: F.C.A.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89" y="1844824"/>
            <a:ext cx="334399" cy="42765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821" y="1209543"/>
            <a:ext cx="4124422" cy="44722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581704" y="1945222"/>
            <a:ext cx="9101811" cy="423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728538">
              <a:spcBef>
                <a:spcPct val="20000"/>
              </a:spcBef>
            </a:pPr>
            <a:r>
              <a:rPr lang="fr-FR" sz="2000" b="1" dirty="0">
                <a:solidFill>
                  <a:srgbClr val="004185"/>
                </a:solidFill>
              </a:rPr>
              <a:t>FCA : Field Corrective Action</a:t>
            </a:r>
          </a:p>
          <a:p>
            <a:pPr lvl="0" defTabSz="728538">
              <a:spcBef>
                <a:spcPct val="20000"/>
              </a:spcBef>
            </a:pPr>
            <a:r>
              <a:rPr lang="en-US" sz="2000" dirty="0">
                <a:solidFill>
                  <a:srgbClr val="004185"/>
                </a:solidFill>
              </a:rPr>
              <a:t>This is the notification for a corrective action which has to be imperatively applied, with a specified deadline.</a:t>
            </a:r>
          </a:p>
          <a:p>
            <a:pPr lvl="0" defTabSz="728538">
              <a:spcBef>
                <a:spcPct val="20000"/>
              </a:spcBef>
            </a:pPr>
            <a:r>
              <a:rPr lang="en-US" sz="2000" dirty="0">
                <a:solidFill>
                  <a:srgbClr val="004185"/>
                </a:solidFill>
              </a:rPr>
              <a:t>FCA is referring to regulatory or potential safety matters.</a:t>
            </a:r>
          </a:p>
          <a:p>
            <a:pPr lvl="0" defTabSz="728538">
              <a:spcBef>
                <a:spcPct val="20000"/>
              </a:spcBef>
            </a:pPr>
            <a:r>
              <a:rPr lang="en-US" sz="2000" dirty="0" smtClean="0">
                <a:solidFill>
                  <a:srgbClr val="004185"/>
                </a:solidFill>
              </a:rPr>
              <a:t>Split in 2 levels</a:t>
            </a:r>
          </a:p>
          <a:p>
            <a:pPr marL="591938" lvl="1" indent="-227669" defTabSz="728538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1395" dirty="0" smtClean="0">
                <a:solidFill>
                  <a:srgbClr val="151515"/>
                </a:solidFill>
              </a:rPr>
              <a:t>Technical </a:t>
            </a:r>
            <a:r>
              <a:rPr lang="en-US" sz="1395" dirty="0">
                <a:solidFill>
                  <a:srgbClr val="151515"/>
                </a:solidFill>
              </a:rPr>
              <a:t>: Design has to be corrected because of malfunctions having potential risk for FSE, users or patient, or to solve repetitive failures, with treatment cancellation.</a:t>
            </a:r>
          </a:p>
          <a:p>
            <a:pPr marL="591938" lvl="1" indent="-227669" defTabSz="728538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1395" dirty="0">
                <a:solidFill>
                  <a:srgbClr val="151515"/>
                </a:solidFill>
              </a:rPr>
              <a:t>Regulatory : Design has to be corrected to meet compliance rules.</a:t>
            </a:r>
          </a:p>
          <a:p>
            <a:pPr lvl="0" defTabSz="728538">
              <a:spcBef>
                <a:spcPct val="20000"/>
              </a:spcBef>
            </a:pPr>
            <a:r>
              <a:rPr lang="en-US" sz="2000" dirty="0">
                <a:solidFill>
                  <a:srgbClr val="004185"/>
                </a:solidFill>
              </a:rPr>
              <a:t>This event is potentially reportable to local regulatory affairs.</a:t>
            </a:r>
          </a:p>
          <a:p>
            <a:pPr lvl="0" defTabSz="728538">
              <a:spcBef>
                <a:spcPct val="20000"/>
              </a:spcBef>
            </a:pPr>
            <a:r>
              <a:rPr lang="en-US" sz="2000" dirty="0">
                <a:solidFill>
                  <a:srgbClr val="004185"/>
                </a:solidFill>
              </a:rPr>
              <a:t>Deadline for return of acknowledgment, realization and completion form within the specified delay</a:t>
            </a:r>
          </a:p>
          <a:p>
            <a:pPr lvl="0" defTabSz="728538">
              <a:spcBef>
                <a:spcPct val="20000"/>
              </a:spcBef>
            </a:pPr>
            <a:r>
              <a:rPr lang="en-US" sz="2000" dirty="0">
                <a:solidFill>
                  <a:srgbClr val="004185"/>
                </a:solidFill>
              </a:rPr>
              <a:t>Customers </a:t>
            </a:r>
            <a:r>
              <a:rPr lang="en-US" sz="2000" u="sng" dirty="0">
                <a:solidFill>
                  <a:srgbClr val="004185"/>
                </a:solidFill>
              </a:rPr>
              <a:t>MUST</a:t>
            </a:r>
            <a:r>
              <a:rPr lang="en-US" sz="2000" dirty="0">
                <a:solidFill>
                  <a:srgbClr val="004185"/>
                </a:solidFill>
              </a:rPr>
              <a:t> be notified through a Letter of which we will draw a template.</a:t>
            </a:r>
            <a:endParaRPr lang="fr-FR" sz="2000" dirty="0">
              <a:solidFill>
                <a:srgbClr val="004185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6166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858786" y="2715092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49401" y="1780710"/>
            <a:ext cx="1930629" cy="2249476"/>
            <a:chOff x="49401" y="1780710"/>
            <a:chExt cx="1930629" cy="2249476"/>
          </a:xfrm>
        </p:grpSpPr>
        <p:sp>
          <p:nvSpPr>
            <p:cNvPr id="8" name="Organigramme : Processus 7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Documents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rganigramme : Processus 10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Service</a:t>
              </a:r>
              <a:br>
                <a:rPr lang="en-US" b="1" u="sng" dirty="0" smtClean="0">
                  <a:solidFill>
                    <a:schemeClr val="bg1"/>
                  </a:solidFill>
                </a:rPr>
              </a:br>
              <a:r>
                <a:rPr lang="en-US" b="1" u="sng" dirty="0" smtClean="0">
                  <a:solidFill>
                    <a:schemeClr val="bg1"/>
                  </a:solidFill>
                </a:rPr>
                <a:t>Bulletin</a:t>
              </a:r>
              <a:endParaRPr lang="en-US" b="1" u="sng" dirty="0">
                <a:solidFill>
                  <a:schemeClr val="bg1"/>
                </a:solidFill>
              </a:endParaRPr>
            </a:p>
          </p:txBody>
        </p:sp>
        <p:sp>
          <p:nvSpPr>
            <p:cNvPr id="12" name="Organigramme : Processus 11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Website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</p:spPr>
        <p:txBody>
          <a:bodyPr/>
          <a:lstStyle/>
          <a:p>
            <a:r>
              <a:rPr lang="fr-FR" dirty="0" smtClean="0"/>
              <a:t>Service Bulletin: F.S.C.A.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89" y="1844824"/>
            <a:ext cx="334399" cy="42765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821" y="1195029"/>
            <a:ext cx="4193342" cy="4547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495600" y="2132856"/>
            <a:ext cx="9001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728538">
              <a:spcBef>
                <a:spcPct val="20000"/>
              </a:spcBef>
            </a:pPr>
            <a:r>
              <a:rPr lang="en-US" sz="2000" b="1" dirty="0">
                <a:solidFill>
                  <a:srgbClr val="004185"/>
                </a:solidFill>
              </a:rPr>
              <a:t>FSCA : Field Safety Corrective Action.</a:t>
            </a:r>
          </a:p>
          <a:p>
            <a:pPr lvl="0" defTabSz="728538">
              <a:spcBef>
                <a:spcPct val="20000"/>
              </a:spcBef>
            </a:pPr>
            <a:r>
              <a:rPr lang="en-US" sz="2000" dirty="0">
                <a:solidFill>
                  <a:srgbClr val="004185"/>
                </a:solidFill>
              </a:rPr>
              <a:t>It has been identified a serious risk for the users </a:t>
            </a:r>
            <a:r>
              <a:rPr lang="en-US" sz="2000" dirty="0" smtClean="0">
                <a:solidFill>
                  <a:srgbClr val="004185"/>
                </a:solidFill>
              </a:rPr>
              <a:t>and/or </a:t>
            </a:r>
            <a:r>
              <a:rPr lang="en-US" sz="2000" dirty="0">
                <a:solidFill>
                  <a:srgbClr val="004185"/>
                </a:solidFill>
              </a:rPr>
              <a:t>the patient.</a:t>
            </a:r>
          </a:p>
          <a:p>
            <a:pPr lvl="0" defTabSz="728538">
              <a:spcBef>
                <a:spcPct val="20000"/>
              </a:spcBef>
            </a:pPr>
            <a:r>
              <a:rPr lang="en-US" sz="2000" dirty="0">
                <a:solidFill>
                  <a:srgbClr val="004185"/>
                </a:solidFill>
              </a:rPr>
              <a:t>Systems </a:t>
            </a:r>
            <a:r>
              <a:rPr lang="en-US" sz="2000" b="1" dirty="0">
                <a:solidFill>
                  <a:srgbClr val="004185"/>
                </a:solidFill>
              </a:rPr>
              <a:t>must not be used </a:t>
            </a:r>
            <a:r>
              <a:rPr lang="en-US" sz="2000" dirty="0">
                <a:solidFill>
                  <a:srgbClr val="004185"/>
                </a:solidFill>
              </a:rPr>
              <a:t>until a safety control or a modification has been performed .</a:t>
            </a:r>
          </a:p>
          <a:p>
            <a:pPr lvl="0" defTabSz="728538">
              <a:spcBef>
                <a:spcPct val="20000"/>
              </a:spcBef>
            </a:pPr>
            <a:r>
              <a:rPr lang="en-US" sz="2000" dirty="0">
                <a:solidFill>
                  <a:srgbClr val="004185"/>
                </a:solidFill>
              </a:rPr>
              <a:t>Deadline for modification as specified .</a:t>
            </a:r>
          </a:p>
          <a:p>
            <a:pPr lvl="0" defTabSz="728538">
              <a:spcBef>
                <a:spcPct val="20000"/>
              </a:spcBef>
            </a:pPr>
            <a:r>
              <a:rPr lang="en-US" sz="2000" dirty="0">
                <a:solidFill>
                  <a:srgbClr val="004185"/>
                </a:solidFill>
              </a:rPr>
              <a:t>It is mandatory to report this event to regulatory affairs for all concerned countries</a:t>
            </a:r>
            <a:r>
              <a:rPr lang="en-US" sz="2000" dirty="0" smtClean="0">
                <a:solidFill>
                  <a:srgbClr val="004185"/>
                </a:solidFill>
              </a:rPr>
              <a:t>.</a:t>
            </a:r>
          </a:p>
          <a:p>
            <a:pPr lvl="0" defTabSz="728538">
              <a:spcBef>
                <a:spcPct val="20000"/>
              </a:spcBef>
            </a:pPr>
            <a:endParaRPr lang="en-US" sz="2000" dirty="0">
              <a:solidFill>
                <a:srgbClr val="004185"/>
              </a:solidFill>
            </a:endParaRPr>
          </a:p>
          <a:p>
            <a:pPr lvl="0" defTabSz="728538">
              <a:spcBef>
                <a:spcPct val="20000"/>
              </a:spcBef>
            </a:pPr>
            <a:r>
              <a:rPr lang="en-US" sz="2000" dirty="0">
                <a:solidFill>
                  <a:srgbClr val="004185"/>
                </a:solidFill>
              </a:rPr>
              <a:t>Deadline for realization is within 1 month.</a:t>
            </a:r>
            <a:endParaRPr lang="fr-FR" sz="2000" dirty="0">
              <a:solidFill>
                <a:srgbClr val="004185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600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858786" y="3501008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49401" y="1780710"/>
            <a:ext cx="1930629" cy="2249476"/>
            <a:chOff x="49401" y="1780710"/>
            <a:chExt cx="1930629" cy="2249476"/>
          </a:xfrm>
        </p:grpSpPr>
        <p:sp>
          <p:nvSpPr>
            <p:cNvPr id="8" name="Organigramme : Processus 7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Documents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rganigramme : Processus 10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Service</a:t>
              </a:r>
              <a:br>
                <a:rPr lang="en-US" b="1" dirty="0" smtClean="0">
                  <a:solidFill>
                    <a:schemeClr val="bg1"/>
                  </a:solidFill>
                </a:rPr>
              </a:br>
              <a:r>
                <a:rPr lang="en-US" b="1" dirty="0" smtClean="0">
                  <a:solidFill>
                    <a:schemeClr val="bg1"/>
                  </a:solidFill>
                </a:rPr>
                <a:t>Bulletin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Organigramme : Processus 11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Website</a:t>
              </a:r>
              <a:endParaRPr lang="en-US" b="1" u="sng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</p:spPr>
        <p:txBody>
          <a:bodyPr/>
          <a:lstStyle/>
          <a:p>
            <a:r>
              <a:rPr lang="fr-FR" dirty="0" err="1" smtClean="0"/>
              <a:t>Website</a:t>
            </a:r>
            <a:r>
              <a:rPr lang="fr-FR" dirty="0" smtClean="0"/>
              <a:t> SWISS: Connection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89" y="1844824"/>
            <a:ext cx="334399" cy="42765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74" y="2672916"/>
            <a:ext cx="334399" cy="42765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143672" y="1484784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https://support.edap-tms.com/connexion.php</a:t>
            </a:r>
            <a:endParaRPr lang="fr-FR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559" y="1972870"/>
            <a:ext cx="7579560" cy="4292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885763" y="3443998"/>
            <a:ext cx="6890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Email login will be created.</a:t>
            </a:r>
          </a:p>
          <a:p>
            <a:r>
              <a:rPr lang="en-US" dirty="0" smtClean="0"/>
              <a:t>“Forgot your password” link is available to reset.</a:t>
            </a:r>
          </a:p>
          <a:p>
            <a:r>
              <a:rPr lang="en-US" dirty="0" smtClean="0"/>
              <a:t>At creation or password reset, an automatic mail for password update is send (check spam box).</a:t>
            </a:r>
          </a:p>
        </p:txBody>
      </p:sp>
    </p:spTree>
    <p:extLst>
      <p:ext uri="{BB962C8B-B14F-4D97-AF65-F5344CB8AC3E}">
        <p14:creationId xmlns:p14="http://schemas.microsoft.com/office/powerpoint/2010/main" val="3197866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821" y="1124744"/>
            <a:ext cx="9110083" cy="4648319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858786" y="3501008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49401" y="1780710"/>
            <a:ext cx="1930629" cy="2249476"/>
            <a:chOff x="49401" y="1780710"/>
            <a:chExt cx="1930629" cy="2249476"/>
          </a:xfrm>
        </p:grpSpPr>
        <p:sp>
          <p:nvSpPr>
            <p:cNvPr id="8" name="Organigramme : Processus 7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Documents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rganigramme : Processus 10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Service</a:t>
              </a:r>
              <a:br>
                <a:rPr lang="en-US" b="1" dirty="0" smtClean="0">
                  <a:solidFill>
                    <a:schemeClr val="bg1"/>
                  </a:solidFill>
                </a:rPr>
              </a:br>
              <a:r>
                <a:rPr lang="en-US" b="1" dirty="0" smtClean="0">
                  <a:solidFill>
                    <a:schemeClr val="bg1"/>
                  </a:solidFill>
                </a:rPr>
                <a:t>Bulletin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Organigramme : Processus 11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Website</a:t>
              </a:r>
              <a:endParaRPr lang="en-US" b="1" u="sng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</p:spPr>
        <p:txBody>
          <a:bodyPr/>
          <a:lstStyle/>
          <a:p>
            <a:r>
              <a:rPr lang="fr-FR" dirty="0" err="1" smtClean="0"/>
              <a:t>Website</a:t>
            </a:r>
            <a:r>
              <a:rPr lang="fr-FR" dirty="0" smtClean="0"/>
              <a:t> SWISS: content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89" y="1844824"/>
            <a:ext cx="334399" cy="42765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74" y="2672916"/>
            <a:ext cx="334399" cy="42765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509682" y="4011508"/>
            <a:ext cx="46823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relevant devices are displayed.</a:t>
            </a:r>
          </a:p>
          <a:p>
            <a:r>
              <a:rPr lang="en-US" dirty="0" smtClean="0"/>
              <a:t>Click on any item to display short description and document list</a:t>
            </a:r>
          </a:p>
          <a:p>
            <a:endParaRPr lang="en-US" dirty="0"/>
          </a:p>
          <a:p>
            <a:r>
              <a:rPr lang="en-US" dirty="0" smtClean="0"/>
              <a:t>Menu bar above allows access by topics.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610398" y="940078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Home page is “</a:t>
            </a:r>
            <a:r>
              <a:rPr lang="en-US" b="1" dirty="0" smtClean="0"/>
              <a:t>Product</a:t>
            </a:r>
            <a:r>
              <a:rPr lang="en-US" dirty="0" smtClean="0"/>
              <a:t>”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73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642" y="1124744"/>
            <a:ext cx="7227199" cy="468297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15880" y="3180963"/>
            <a:ext cx="46823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shortcut are available: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Device Access for password 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Part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Document sorted by category below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858786" y="3501008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49401" y="1780710"/>
            <a:ext cx="1930629" cy="2249476"/>
            <a:chOff x="49401" y="1780710"/>
            <a:chExt cx="1930629" cy="2249476"/>
          </a:xfrm>
        </p:grpSpPr>
        <p:sp>
          <p:nvSpPr>
            <p:cNvPr id="8" name="Organigramme : Processus 7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Documents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rganigramme : Processus 10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Service</a:t>
              </a:r>
              <a:br>
                <a:rPr lang="en-US" b="1" dirty="0" smtClean="0">
                  <a:solidFill>
                    <a:schemeClr val="bg1"/>
                  </a:solidFill>
                </a:rPr>
              </a:br>
              <a:r>
                <a:rPr lang="en-US" b="1" dirty="0" smtClean="0">
                  <a:solidFill>
                    <a:schemeClr val="bg1"/>
                  </a:solidFill>
                </a:rPr>
                <a:t>Bulletin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Organigramme : Processus 11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Website</a:t>
              </a:r>
              <a:endParaRPr lang="en-US" b="1" u="sng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</p:spPr>
        <p:txBody>
          <a:bodyPr/>
          <a:lstStyle/>
          <a:p>
            <a:r>
              <a:rPr lang="fr-FR" dirty="0" err="1" smtClean="0"/>
              <a:t>Website</a:t>
            </a:r>
            <a:r>
              <a:rPr lang="fr-FR" dirty="0" smtClean="0"/>
              <a:t> SWISS: </a:t>
            </a:r>
            <a:r>
              <a:rPr lang="fr-FR" dirty="0" err="1" smtClean="0"/>
              <a:t>Products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89" y="1844824"/>
            <a:ext cx="334399" cy="42765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74" y="2672916"/>
            <a:ext cx="334399" cy="42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97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174" y="1268760"/>
            <a:ext cx="8806456" cy="454153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943872" y="4293096"/>
            <a:ext cx="4682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Documentation tab shown list of document by topic for all the products available.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858786" y="3501008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49401" y="1780710"/>
            <a:ext cx="1930629" cy="2249476"/>
            <a:chOff x="49401" y="1780710"/>
            <a:chExt cx="1930629" cy="2249476"/>
          </a:xfrm>
        </p:grpSpPr>
        <p:sp>
          <p:nvSpPr>
            <p:cNvPr id="8" name="Organigramme : Processus 7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Documents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rganigramme : Processus 10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Service</a:t>
              </a:r>
              <a:br>
                <a:rPr lang="en-US" b="1" dirty="0" smtClean="0">
                  <a:solidFill>
                    <a:schemeClr val="bg1"/>
                  </a:solidFill>
                </a:rPr>
              </a:br>
              <a:r>
                <a:rPr lang="en-US" b="1" dirty="0" smtClean="0">
                  <a:solidFill>
                    <a:schemeClr val="bg1"/>
                  </a:solidFill>
                </a:rPr>
                <a:t>Bulletin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Organigramme : Processus 11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Website</a:t>
              </a:r>
              <a:endParaRPr lang="en-US" b="1" u="sng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</p:spPr>
        <p:txBody>
          <a:bodyPr/>
          <a:lstStyle/>
          <a:p>
            <a:r>
              <a:rPr lang="fr-FR" dirty="0" err="1" smtClean="0"/>
              <a:t>Website</a:t>
            </a:r>
            <a:r>
              <a:rPr lang="fr-FR" dirty="0" smtClean="0"/>
              <a:t> SWISS: Documents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89" y="1844824"/>
            <a:ext cx="334399" cy="42765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74" y="2672916"/>
            <a:ext cx="334399" cy="42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9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087302" y="1219626"/>
            <a:ext cx="46823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product and enter key words.</a:t>
            </a:r>
          </a:p>
          <a:p>
            <a:r>
              <a:rPr lang="en-US" dirty="0" smtClean="0"/>
              <a:t>Hit Search and get results from field experience.</a:t>
            </a:r>
          </a:p>
          <a:p>
            <a:endParaRPr lang="en-US" dirty="0"/>
          </a:p>
          <a:p>
            <a:r>
              <a:rPr lang="en-US" u="sng" dirty="0" smtClean="0">
                <a:solidFill>
                  <a:srgbClr val="FF0000"/>
                </a:solidFill>
              </a:rPr>
              <a:t>/!\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Data are connected to old ERP only. </a:t>
            </a:r>
            <a:r>
              <a:rPr lang="en-US" u="sng" dirty="0">
                <a:solidFill>
                  <a:srgbClr val="FF0000"/>
                </a:solidFill>
              </a:rPr>
              <a:t>/!\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858786" y="3501008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49401" y="1780710"/>
            <a:ext cx="1930629" cy="2249476"/>
            <a:chOff x="49401" y="1780710"/>
            <a:chExt cx="1930629" cy="2249476"/>
          </a:xfrm>
        </p:grpSpPr>
        <p:sp>
          <p:nvSpPr>
            <p:cNvPr id="8" name="Organigramme : Processus 7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Documents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rganigramme : Processus 10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Service</a:t>
              </a:r>
              <a:br>
                <a:rPr lang="en-US" b="1" dirty="0" smtClean="0">
                  <a:solidFill>
                    <a:schemeClr val="bg1"/>
                  </a:solidFill>
                </a:rPr>
              </a:br>
              <a:r>
                <a:rPr lang="en-US" b="1" dirty="0" smtClean="0">
                  <a:solidFill>
                    <a:schemeClr val="bg1"/>
                  </a:solidFill>
                </a:rPr>
                <a:t>Bulletin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Organigramme : Processus 11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Website</a:t>
              </a:r>
              <a:endParaRPr lang="en-US" b="1" u="sng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</p:spPr>
        <p:txBody>
          <a:bodyPr/>
          <a:lstStyle/>
          <a:p>
            <a:r>
              <a:rPr lang="fr-FR" dirty="0" err="1" smtClean="0"/>
              <a:t>Website</a:t>
            </a:r>
            <a:r>
              <a:rPr lang="fr-FR" dirty="0" smtClean="0"/>
              <a:t> SWISS: Incident Management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89" y="1844824"/>
            <a:ext cx="334399" cy="42765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74" y="2672916"/>
            <a:ext cx="334399" cy="42765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01" y="836712"/>
            <a:ext cx="4538866" cy="534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47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836712"/>
            <a:ext cx="7647334" cy="393525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404418" y="5024151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Spare Parts.</a:t>
            </a:r>
          </a:p>
          <a:p>
            <a:r>
              <a:rPr lang="en-US" dirty="0" smtClean="0"/>
              <a:t>Select product.</a:t>
            </a:r>
          </a:p>
          <a:p>
            <a:r>
              <a:rPr lang="en-US" dirty="0" smtClean="0"/>
              <a:t>Select in part tree to reduce list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858786" y="3501008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49401" y="1780710"/>
            <a:ext cx="1930629" cy="2249476"/>
            <a:chOff x="49401" y="1780710"/>
            <a:chExt cx="1930629" cy="2249476"/>
          </a:xfrm>
        </p:grpSpPr>
        <p:sp>
          <p:nvSpPr>
            <p:cNvPr id="8" name="Organigramme : Processus 7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Documents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rganigramme : Processus 10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Service</a:t>
              </a:r>
              <a:br>
                <a:rPr lang="en-US" b="1" dirty="0" smtClean="0">
                  <a:solidFill>
                    <a:schemeClr val="bg1"/>
                  </a:solidFill>
                </a:rPr>
              </a:br>
              <a:r>
                <a:rPr lang="en-US" b="1" dirty="0" smtClean="0">
                  <a:solidFill>
                    <a:schemeClr val="bg1"/>
                  </a:solidFill>
                </a:rPr>
                <a:t>Bulletin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Organigramme : Processus 11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Website</a:t>
              </a:r>
              <a:endParaRPr lang="en-US" b="1" u="sng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</p:spPr>
        <p:txBody>
          <a:bodyPr/>
          <a:lstStyle/>
          <a:p>
            <a:r>
              <a:rPr lang="fr-FR" dirty="0" err="1" smtClean="0"/>
              <a:t>Website</a:t>
            </a:r>
            <a:r>
              <a:rPr lang="fr-FR" dirty="0" smtClean="0"/>
              <a:t> SWISS: </a:t>
            </a:r>
            <a:r>
              <a:rPr lang="fr-FR" dirty="0" err="1" smtClean="0"/>
              <a:t>Spare</a:t>
            </a:r>
            <a:r>
              <a:rPr lang="fr-FR" dirty="0" smtClean="0"/>
              <a:t> Parts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89" y="1844824"/>
            <a:ext cx="334399" cy="42765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74" y="2672916"/>
            <a:ext cx="334399" cy="42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47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408369" y="1245492"/>
            <a:ext cx="2736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 a list view of device associated to user.</a:t>
            </a:r>
          </a:p>
          <a:p>
            <a:r>
              <a:rPr lang="en-US" dirty="0" smtClean="0"/>
              <a:t>It’s configuration can be update.</a:t>
            </a:r>
          </a:p>
          <a:p>
            <a:endParaRPr lang="en-US" dirty="0"/>
          </a:p>
          <a:p>
            <a:r>
              <a:rPr lang="en-US" dirty="0" smtClean="0"/>
              <a:t>List is updated manually: check list and report differences to EDAP engineer in charge.</a:t>
            </a:r>
          </a:p>
          <a:p>
            <a:endParaRPr lang="en-US" dirty="0" smtClean="0"/>
          </a:p>
          <a:p>
            <a:r>
              <a:rPr lang="en-US" dirty="0" smtClean="0"/>
              <a:t>Do not use Service Bulletin and Preventive Maintenance. (automatic report corrupted files).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858786" y="3501008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49401" y="1780710"/>
            <a:ext cx="1930629" cy="2249476"/>
            <a:chOff x="49401" y="1780710"/>
            <a:chExt cx="1930629" cy="2249476"/>
          </a:xfrm>
        </p:grpSpPr>
        <p:sp>
          <p:nvSpPr>
            <p:cNvPr id="8" name="Organigramme : Processus 7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Documents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rganigramme : Processus 10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Service</a:t>
              </a:r>
              <a:br>
                <a:rPr lang="en-US" b="1" dirty="0" smtClean="0">
                  <a:solidFill>
                    <a:schemeClr val="bg1"/>
                  </a:solidFill>
                </a:rPr>
              </a:br>
              <a:r>
                <a:rPr lang="en-US" b="1" dirty="0" smtClean="0">
                  <a:solidFill>
                    <a:schemeClr val="bg1"/>
                  </a:solidFill>
                </a:rPr>
                <a:t>Bulletin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Organigramme : Processus 11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Website</a:t>
              </a:r>
              <a:endParaRPr lang="en-US" b="1" u="sng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</p:spPr>
        <p:txBody>
          <a:bodyPr/>
          <a:lstStyle/>
          <a:p>
            <a:r>
              <a:rPr lang="fr-FR" dirty="0" err="1" smtClean="0"/>
              <a:t>Website</a:t>
            </a:r>
            <a:r>
              <a:rPr lang="fr-FR" dirty="0" smtClean="0"/>
              <a:t> SWISS: </a:t>
            </a:r>
            <a:r>
              <a:rPr lang="fr-FR" dirty="0" err="1" smtClean="0"/>
              <a:t>My</a:t>
            </a:r>
            <a:r>
              <a:rPr lang="fr-FR" dirty="0" smtClean="0"/>
              <a:t> </a:t>
            </a:r>
            <a:r>
              <a:rPr lang="fr-FR" dirty="0" err="1" smtClean="0"/>
              <a:t>installed</a:t>
            </a:r>
            <a:r>
              <a:rPr lang="fr-FR" dirty="0" smtClean="0"/>
              <a:t> base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89" y="1844824"/>
            <a:ext cx="334399" cy="42765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74" y="2672916"/>
            <a:ext cx="334399" cy="42765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815" y="918155"/>
            <a:ext cx="7077760" cy="458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80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02824" y="2246926"/>
            <a:ext cx="8057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not use “</a:t>
            </a:r>
            <a:r>
              <a:rPr lang="en-US" b="1" dirty="0" smtClean="0"/>
              <a:t>Training</a:t>
            </a:r>
            <a:r>
              <a:rPr lang="en-US" dirty="0" smtClean="0"/>
              <a:t>” tab: contact EDAP engineer in charge of your zone training schedule.</a:t>
            </a:r>
          </a:p>
          <a:p>
            <a:endParaRPr lang="en-US" dirty="0" smtClean="0"/>
          </a:p>
          <a:p>
            <a:r>
              <a:rPr lang="en-US" dirty="0"/>
              <a:t>Do not use </a:t>
            </a:r>
            <a:r>
              <a:rPr lang="en-US" dirty="0" smtClean="0"/>
              <a:t>“</a:t>
            </a:r>
            <a:r>
              <a:rPr lang="en-US" b="1" dirty="0" smtClean="0"/>
              <a:t>Call Status</a:t>
            </a:r>
            <a:r>
              <a:rPr lang="en-US" dirty="0" smtClean="0"/>
              <a:t>” : call log with status is no longer connected to ERP. Contact </a:t>
            </a:r>
            <a:r>
              <a:rPr lang="en-US" dirty="0"/>
              <a:t>EDAP engineer in charge </a:t>
            </a:r>
            <a:r>
              <a:rPr lang="en-US" dirty="0" smtClean="0"/>
              <a:t>for more information.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b="1" dirty="0" smtClean="0"/>
              <a:t>Your Zone</a:t>
            </a:r>
            <a:r>
              <a:rPr lang="en-US" dirty="0" smtClean="0"/>
              <a:t>” is dedicated to EDAP engineer in charge of a dedicated zone.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858786" y="3501008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49401" y="1780710"/>
            <a:ext cx="1930629" cy="2249476"/>
            <a:chOff x="49401" y="1780710"/>
            <a:chExt cx="1930629" cy="2249476"/>
          </a:xfrm>
        </p:grpSpPr>
        <p:sp>
          <p:nvSpPr>
            <p:cNvPr id="8" name="Organigramme : Processus 7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Documents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rganigramme : Processus 10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Service</a:t>
              </a:r>
              <a:br>
                <a:rPr lang="en-US" b="1" dirty="0" smtClean="0">
                  <a:solidFill>
                    <a:schemeClr val="bg1"/>
                  </a:solidFill>
                </a:rPr>
              </a:br>
              <a:r>
                <a:rPr lang="en-US" b="1" dirty="0" smtClean="0">
                  <a:solidFill>
                    <a:schemeClr val="bg1"/>
                  </a:solidFill>
                </a:rPr>
                <a:t>Bulletin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Organigramme : Processus 11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Website</a:t>
              </a:r>
              <a:endParaRPr lang="en-US" b="1" u="sng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</p:spPr>
        <p:txBody>
          <a:bodyPr/>
          <a:lstStyle/>
          <a:p>
            <a:r>
              <a:rPr lang="fr-FR" dirty="0" err="1" smtClean="0"/>
              <a:t>Website</a:t>
            </a:r>
            <a:r>
              <a:rPr lang="fr-FR" dirty="0" smtClean="0"/>
              <a:t> SWISS: </a:t>
            </a:r>
            <a:r>
              <a:rPr lang="fr-FR" dirty="0" err="1" smtClean="0"/>
              <a:t>My</a:t>
            </a:r>
            <a:r>
              <a:rPr lang="fr-FR" dirty="0" smtClean="0"/>
              <a:t> </a:t>
            </a:r>
            <a:r>
              <a:rPr lang="fr-FR" dirty="0" err="1" smtClean="0"/>
              <a:t>installed</a:t>
            </a:r>
            <a:r>
              <a:rPr lang="fr-FR" dirty="0" smtClean="0"/>
              <a:t> base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89" y="1844824"/>
            <a:ext cx="334399" cy="42765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74" y="2672916"/>
            <a:ext cx="334399" cy="42765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/>
          <a:srcRect b="72553"/>
          <a:stretch/>
        </p:blipFill>
        <p:spPr>
          <a:xfrm>
            <a:off x="2628440" y="980729"/>
            <a:ext cx="7647334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06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935760" y="548680"/>
            <a:ext cx="81369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TREATMENT STEP BY STEP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LESSON GOALS: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Know documents available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Know Service Bulletins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Know </a:t>
            </a:r>
            <a:r>
              <a:rPr lang="en-US" sz="2400" dirty="0" smtClean="0">
                <a:solidFill>
                  <a:schemeClr val="bg1"/>
                </a:solidFill>
              </a:rPr>
              <a:t>technical website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64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858786" y="1916832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49401" y="1780710"/>
            <a:ext cx="1930629" cy="2249476"/>
            <a:chOff x="49401" y="1780710"/>
            <a:chExt cx="1930629" cy="2249476"/>
          </a:xfrm>
        </p:grpSpPr>
        <p:sp>
          <p:nvSpPr>
            <p:cNvPr id="8" name="Organigramme : Processus 7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Documents</a:t>
              </a:r>
              <a:endParaRPr lang="en-US" b="1" u="sng" dirty="0">
                <a:solidFill>
                  <a:schemeClr val="bg1"/>
                </a:solidFill>
              </a:endParaRPr>
            </a:p>
          </p:txBody>
        </p:sp>
        <p:sp>
          <p:nvSpPr>
            <p:cNvPr id="11" name="Organigramme : Processus 10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Service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Bulletin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Organigramme : Processus 11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Website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</p:spPr>
        <p:txBody>
          <a:bodyPr/>
          <a:lstStyle/>
          <a:p>
            <a:r>
              <a:rPr lang="fr-FR" dirty="0" smtClean="0"/>
              <a:t>Documents : Applicative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923917"/>
              </p:ext>
            </p:extLst>
          </p:nvPr>
        </p:nvGraphicFramePr>
        <p:xfrm>
          <a:off x="2711624" y="1116088"/>
          <a:ext cx="8640960" cy="274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1653008867"/>
                    </a:ext>
                  </a:extLst>
                </a:gridCol>
                <a:gridCol w="6120680">
                  <a:extLst>
                    <a:ext uri="{9D8B030D-6E8A-4147-A177-3AD203B41FA5}">
                      <a16:colId xmlns:a16="http://schemas.microsoft.com/office/drawing/2014/main" val="3424411041"/>
                    </a:ext>
                  </a:extLst>
                </a:gridCol>
              </a:tblGrid>
              <a:tr h="462669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Document</a:t>
                      </a:r>
                      <a:r>
                        <a:rPr lang="en-US" baseline="0" noProof="0" dirty="0" smtClean="0"/>
                        <a:t> name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Description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265083"/>
                  </a:ext>
                </a:extLst>
              </a:tr>
              <a:tr h="1175053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TMSXXXXXX</a:t>
                      </a:r>
                      <a:r>
                        <a:rPr lang="en-US" baseline="0" noProof="0" dirty="0" smtClean="0"/>
                        <a:t> User Manual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Complete Applicative</a:t>
                      </a:r>
                      <a:r>
                        <a:rPr lang="en-US" baseline="0" noProof="0" dirty="0" smtClean="0"/>
                        <a:t> guide including: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 smtClean="0"/>
                        <a:t>short specification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 smtClean="0"/>
                        <a:t>probe disinfection guide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noProof="0" dirty="0" smtClean="0"/>
                        <a:t>transportation guide. 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938379"/>
                  </a:ext>
                </a:extLst>
              </a:tr>
              <a:tr h="462669">
                <a:tc>
                  <a:txBody>
                    <a:bodyPr/>
                    <a:lstStyle/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TMSXXXXXX</a:t>
                      </a:r>
                      <a:r>
                        <a:rPr lang="en-US" baseline="0" noProof="0" dirty="0" smtClean="0"/>
                        <a:t> Quick Guide</a:t>
                      </a:r>
                      <a:endParaRPr lang="en-US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Quick</a:t>
                      </a:r>
                      <a:r>
                        <a:rPr lang="en-US" baseline="0" noProof="0" dirty="0" smtClean="0"/>
                        <a:t> description of treatment step by step, with reminder of good practice.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256133"/>
                  </a:ext>
                </a:extLst>
              </a:tr>
              <a:tr h="644569">
                <a:tc>
                  <a:txBody>
                    <a:bodyPr/>
                    <a:lstStyle/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TMSXXXXXX</a:t>
                      </a:r>
                      <a:r>
                        <a:rPr lang="en-US" baseline="0" noProof="0" dirty="0" smtClean="0"/>
                        <a:t> Nurse Guide</a:t>
                      </a:r>
                      <a:endParaRPr lang="en-US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Detailed</a:t>
                      </a:r>
                      <a:r>
                        <a:rPr lang="en-US" baseline="0" noProof="0" dirty="0" smtClean="0"/>
                        <a:t> description of majors steps usually performed by nursed, before and after treatment.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713878"/>
                  </a:ext>
                </a:extLst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2711624" y="4030186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Localization : </a:t>
            </a:r>
            <a:r>
              <a:rPr lang="en-US" dirty="0"/>
              <a:t>Country kit flash drive or </a:t>
            </a:r>
            <a:r>
              <a:rPr lang="en-US" dirty="0" smtClean="0"/>
              <a:t>device </a:t>
            </a:r>
            <a:r>
              <a:rPr lang="en-US" b="1" dirty="0" smtClean="0"/>
              <a:t>\</a:t>
            </a:r>
            <a:r>
              <a:rPr lang="en-US" b="1" dirty="0" err="1" smtClean="0"/>
              <a:t>FocalOne</a:t>
            </a:r>
            <a:r>
              <a:rPr lang="en-US" b="1" dirty="0" smtClean="0"/>
              <a:t>\Documentation\YY</a:t>
            </a:r>
            <a:r>
              <a:rPr lang="en-US" b="1" dirty="0"/>
              <a:t>\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Where YY are country initials.</a:t>
            </a:r>
          </a:p>
          <a:p>
            <a:r>
              <a:rPr lang="en-US" dirty="0" smtClean="0"/>
              <a:t>If documents in English if not available in country language.</a:t>
            </a:r>
          </a:p>
        </p:txBody>
      </p:sp>
    </p:spTree>
    <p:extLst>
      <p:ext uri="{BB962C8B-B14F-4D97-AF65-F5344CB8AC3E}">
        <p14:creationId xmlns:p14="http://schemas.microsoft.com/office/powerpoint/2010/main" val="27493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858786" y="1916832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49401" y="1780710"/>
            <a:ext cx="1930629" cy="2249476"/>
            <a:chOff x="49401" y="1780710"/>
            <a:chExt cx="1930629" cy="2249476"/>
          </a:xfrm>
        </p:grpSpPr>
        <p:sp>
          <p:nvSpPr>
            <p:cNvPr id="8" name="Organigramme : Processus 7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Documents</a:t>
              </a:r>
              <a:endParaRPr lang="en-US" b="1" u="sng" dirty="0">
                <a:solidFill>
                  <a:schemeClr val="bg1"/>
                </a:solidFill>
              </a:endParaRPr>
            </a:p>
          </p:txBody>
        </p:sp>
        <p:sp>
          <p:nvSpPr>
            <p:cNvPr id="11" name="Organigramme : Processus 10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Service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Bulletin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Organigramme : Processus 11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Website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</p:spPr>
        <p:txBody>
          <a:bodyPr/>
          <a:lstStyle/>
          <a:p>
            <a:r>
              <a:rPr lang="fr-FR" dirty="0" smtClean="0"/>
              <a:t>Documents : Technical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303801"/>
              </p:ext>
            </p:extLst>
          </p:nvPr>
        </p:nvGraphicFramePr>
        <p:xfrm>
          <a:off x="2423592" y="1116088"/>
          <a:ext cx="9361040" cy="3354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1653008867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3424411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Document</a:t>
                      </a:r>
                      <a:r>
                        <a:rPr lang="en-US" baseline="0" noProof="0" dirty="0" smtClean="0"/>
                        <a:t> name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Description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265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TMS 510650 Service </a:t>
                      </a:r>
                      <a:r>
                        <a:rPr lang="en-US" baseline="0" noProof="0" dirty="0" smtClean="0"/>
                        <a:t>Manual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Complete manual technical 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938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TMS510642</a:t>
                      </a:r>
                      <a:r>
                        <a:rPr lang="en-US" baseline="0" noProof="0" dirty="0" smtClean="0"/>
                        <a:t> PM Checklist</a:t>
                      </a:r>
                    </a:p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noProof="0" dirty="0" smtClean="0"/>
                        <a:t>TMS511991 PM Instruction</a:t>
                      </a:r>
                      <a:endParaRPr lang="en-US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Preventive maintenance check</a:t>
                      </a:r>
                      <a:r>
                        <a:rPr lang="en-US" baseline="0" noProof="0" dirty="0" smtClean="0"/>
                        <a:t> list with instruction.</a:t>
                      </a:r>
                    </a:p>
                    <a:p>
                      <a:r>
                        <a:rPr lang="en-US" baseline="0" noProof="0" dirty="0" smtClean="0"/>
                        <a:t>Can be used for subassembly teste.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256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TMS510666</a:t>
                      </a:r>
                      <a:r>
                        <a:rPr lang="en-US" baseline="0" noProof="0" dirty="0" smtClean="0"/>
                        <a:t> Probe installation instruction</a:t>
                      </a:r>
                    </a:p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noProof="0" dirty="0" smtClean="0"/>
                    </a:p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noProof="0" dirty="0" smtClean="0"/>
                        <a:t>TMS511996 Probe installation check list</a:t>
                      </a:r>
                      <a:endParaRPr lang="en-US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Detailed</a:t>
                      </a:r>
                      <a:r>
                        <a:rPr lang="en-US" baseline="0" noProof="0" dirty="0" smtClean="0"/>
                        <a:t> description of probe installation.</a:t>
                      </a:r>
                    </a:p>
                    <a:p>
                      <a:endParaRPr lang="en-US" baseline="0" noProof="0" dirty="0" smtClean="0"/>
                    </a:p>
                    <a:p>
                      <a:r>
                        <a:rPr lang="en-US" baseline="0" noProof="0" dirty="0" smtClean="0"/>
                        <a:t>Check list for quick probe installation, use TMS511991 instruction for more information.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713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TMS511950 Maintenance</a:t>
                      </a:r>
                      <a:r>
                        <a:rPr lang="en-US" baseline="0" noProof="0" dirty="0" smtClean="0"/>
                        <a:t> check list EST</a:t>
                      </a:r>
                    </a:p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noProof="0" dirty="0" smtClean="0"/>
                    </a:p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TMS511951 Mobile installation check list EST</a:t>
                      </a:r>
                    </a:p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noProof="0" dirty="0" smtClean="0"/>
                    </a:p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TMS511958 Electrical</a:t>
                      </a:r>
                      <a:r>
                        <a:rPr lang="en-US" baseline="0" noProof="0" dirty="0" smtClean="0"/>
                        <a:t> Safety test instructions</a:t>
                      </a:r>
                      <a:endParaRPr lang="en-US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Check</a:t>
                      </a:r>
                      <a:r>
                        <a:rPr lang="en-US" baseline="0" noProof="0" dirty="0" smtClean="0"/>
                        <a:t> list for general EST</a:t>
                      </a:r>
                    </a:p>
                    <a:p>
                      <a:endParaRPr lang="en-US" baseline="0" noProof="0" dirty="0" smtClean="0"/>
                    </a:p>
                    <a:p>
                      <a:r>
                        <a:rPr lang="en-US" baseline="0" noProof="0" dirty="0" smtClean="0"/>
                        <a:t>Limited check list for installation of a mobile unit (5 installations)</a:t>
                      </a:r>
                    </a:p>
                    <a:p>
                      <a:endParaRPr lang="en-US" baseline="0" noProof="0" dirty="0" smtClean="0"/>
                    </a:p>
                    <a:p>
                      <a:r>
                        <a:rPr lang="en-US" baseline="0" noProof="0" dirty="0" smtClean="0"/>
                        <a:t>Instruction to perform Electrical Safety Test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859304"/>
                  </a:ext>
                </a:extLst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2423592" y="5140416"/>
            <a:ext cx="9584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728538">
              <a:defRPr/>
            </a:pPr>
            <a:r>
              <a:rPr lang="en-US" dirty="0" smtClean="0"/>
              <a:t>Localization : Training </a:t>
            </a:r>
            <a:r>
              <a:rPr lang="en-US" dirty="0"/>
              <a:t>flash drive or technical website. (check latest available version online)</a:t>
            </a:r>
          </a:p>
        </p:txBody>
      </p:sp>
    </p:spTree>
    <p:extLst>
      <p:ext uri="{BB962C8B-B14F-4D97-AF65-F5344CB8AC3E}">
        <p14:creationId xmlns:p14="http://schemas.microsoft.com/office/powerpoint/2010/main" val="3786729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858786" y="1916832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49401" y="1780710"/>
            <a:ext cx="1930629" cy="2249476"/>
            <a:chOff x="49401" y="1780710"/>
            <a:chExt cx="1930629" cy="2249476"/>
          </a:xfrm>
        </p:grpSpPr>
        <p:sp>
          <p:nvSpPr>
            <p:cNvPr id="8" name="Organigramme : Processus 7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Documents</a:t>
              </a:r>
              <a:endParaRPr lang="en-US" b="1" u="sng" dirty="0">
                <a:solidFill>
                  <a:schemeClr val="bg1"/>
                </a:solidFill>
              </a:endParaRPr>
            </a:p>
          </p:txBody>
        </p:sp>
        <p:sp>
          <p:nvSpPr>
            <p:cNvPr id="11" name="Organigramme : Processus 10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Service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Bulletin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Organigramme : Processus 11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Website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</p:spPr>
        <p:txBody>
          <a:bodyPr/>
          <a:lstStyle/>
          <a:p>
            <a:r>
              <a:rPr lang="fr-FR" dirty="0" smtClean="0"/>
              <a:t>Documents : Technical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168176"/>
              </p:ext>
            </p:extLst>
          </p:nvPr>
        </p:nvGraphicFramePr>
        <p:xfrm>
          <a:off x="2387440" y="863542"/>
          <a:ext cx="9361040" cy="478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1653008867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val="3424411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Document</a:t>
                      </a:r>
                      <a:r>
                        <a:rPr lang="en-US" baseline="0" noProof="0" dirty="0" smtClean="0"/>
                        <a:t> name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Description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265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aseline="0" noProof="0" dirty="0" smtClean="0"/>
                        <a:t>TMS511810 DSR (Device Software Record)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Describe: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noProof="0" dirty="0" smtClean="0"/>
                        <a:t>Hard drive content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noProof="0" dirty="0" smtClean="0"/>
                        <a:t>Software update reason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noProof="0" dirty="0" smtClean="0"/>
                        <a:t>Upgrade process written by R&amp;D staff</a:t>
                      </a:r>
                      <a:endParaRPr lang="en-US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938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TMS511796 Recommendation regarding cybersecurity and</a:t>
                      </a:r>
                      <a:r>
                        <a:rPr lang="en-US" sz="1200" baseline="0" noProof="0" dirty="0" smtClean="0"/>
                        <a:t> data confidentiality</a:t>
                      </a:r>
                      <a:endParaRPr lang="en-US" sz="12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Short description of cybersecurity process and </a:t>
                      </a:r>
                      <a:r>
                        <a:rPr lang="en-US" sz="1200" noProof="0" dirty="0" err="1" smtClean="0"/>
                        <a:t>recommandations</a:t>
                      </a:r>
                      <a:r>
                        <a:rPr lang="en-US" sz="1200" noProof="0" dirty="0" smtClean="0"/>
                        <a:t>.</a:t>
                      </a:r>
                      <a:endParaRPr lang="en-US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256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TMS511795 DII Pack </a:t>
                      </a:r>
                      <a:r>
                        <a:rPr lang="en-US" sz="1200" noProof="0" dirty="0" err="1" smtClean="0"/>
                        <a:t>Cybersécurité</a:t>
                      </a:r>
                      <a:endParaRPr lang="en-US" sz="12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Description</a:t>
                      </a:r>
                      <a:r>
                        <a:rPr lang="en-US" sz="1200" baseline="0" noProof="0" dirty="0" smtClean="0"/>
                        <a:t> </a:t>
                      </a:r>
                      <a:r>
                        <a:rPr lang="en-US" sz="1200" noProof="0" dirty="0" smtClean="0"/>
                        <a:t>of cybersecurity</a:t>
                      </a:r>
                      <a:r>
                        <a:rPr lang="en-US" sz="1200" baseline="0" noProof="0" dirty="0" smtClean="0"/>
                        <a:t> pack installation (</a:t>
                      </a:r>
                      <a:r>
                        <a:rPr lang="en-US" sz="1200" baseline="0" noProof="0" dirty="0" err="1" smtClean="0"/>
                        <a:t>SessionManager</a:t>
                      </a:r>
                      <a:r>
                        <a:rPr lang="en-US" sz="1200" baseline="0" noProof="0" dirty="0" smtClean="0"/>
                        <a:t>) and computer setup (BIOS, Firewall…)</a:t>
                      </a:r>
                      <a:endParaRPr lang="en-US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713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TMS511139 Focal</a:t>
                      </a:r>
                      <a:r>
                        <a:rPr lang="en-US" sz="1200" baseline="0" noProof="0" dirty="0" smtClean="0"/>
                        <a:t> One Screen wiring</a:t>
                      </a:r>
                      <a:endParaRPr lang="en-US" sz="12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Description</a:t>
                      </a:r>
                      <a:r>
                        <a:rPr lang="en-US" sz="1200" baseline="0" noProof="0" dirty="0" smtClean="0"/>
                        <a:t> of screen wiring modification for global F software version.</a:t>
                      </a:r>
                      <a:endParaRPr lang="en-US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859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TMS510600</a:t>
                      </a:r>
                      <a:r>
                        <a:rPr lang="en-US" sz="1200" baseline="0" noProof="0" dirty="0" smtClean="0"/>
                        <a:t> Settings recommendation</a:t>
                      </a:r>
                      <a:endParaRPr lang="en-US" sz="12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Description of 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 smtClean="0"/>
                        <a:t>Hardware recommendation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 smtClean="0"/>
                        <a:t>Firmware</a:t>
                      </a:r>
                      <a:r>
                        <a:rPr lang="en-US" sz="1200" baseline="0" noProof="0" dirty="0" smtClean="0"/>
                        <a:t> upload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noProof="0" dirty="0" smtClean="0"/>
                        <a:t>Tech. Files configuration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noProof="0" dirty="0" smtClean="0"/>
                        <a:t>Software configuration (IP address of computer and U/S scanner, video frame grabbing, U/S scanner applicative setting…)</a:t>
                      </a:r>
                      <a:endParaRPr lang="en-US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910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TMS510563</a:t>
                      </a:r>
                      <a:r>
                        <a:rPr lang="en-US" sz="1200" baseline="0" noProof="0" dirty="0" smtClean="0"/>
                        <a:t> DII Focal One</a:t>
                      </a:r>
                      <a:endParaRPr lang="en-US" sz="12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noProof="0" dirty="0" smtClean="0"/>
                        <a:t>Full</a:t>
                      </a:r>
                      <a:r>
                        <a:rPr lang="en-US" sz="1200" baseline="0" noProof="0" dirty="0" smtClean="0"/>
                        <a:t> description of computer software installation.</a:t>
                      </a:r>
                      <a:endParaRPr lang="en-US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542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TMS510003 DII DICOM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Full</a:t>
                      </a:r>
                      <a:r>
                        <a:rPr lang="en-US" sz="1200" baseline="0" noProof="0" dirty="0" smtClean="0"/>
                        <a:t> description of </a:t>
                      </a:r>
                      <a:r>
                        <a:rPr lang="en-US" sz="1200" baseline="0" noProof="0" dirty="0" smtClean="0"/>
                        <a:t>DICOM </a:t>
                      </a:r>
                      <a:r>
                        <a:rPr lang="en-US" sz="1200" baseline="0" noProof="0" dirty="0" smtClean="0"/>
                        <a:t>installation and configuration.</a:t>
                      </a:r>
                      <a:endParaRPr lang="en-US" sz="1200" noProof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835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TMS 510746 B </a:t>
                      </a:r>
                      <a:r>
                        <a:rPr lang="en-US" sz="1200" noProof="0" dirty="0" err="1" smtClean="0"/>
                        <a:t>Conf</a:t>
                      </a:r>
                      <a:r>
                        <a:rPr lang="en-US" sz="1200" noProof="0" dirty="0" smtClean="0"/>
                        <a:t>-Stat-Focal-One</a:t>
                      </a:r>
                      <a:endParaRPr lang="en-US" sz="12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285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DICOM</a:t>
                      </a:r>
                      <a:r>
                        <a:rPr lang="en-US" sz="1200" baseline="0" noProof="0" dirty="0" smtClean="0"/>
                        <a:t> behavior description to send to hospital IT before configuring DICOM.</a:t>
                      </a:r>
                      <a:endParaRPr lang="en-US" sz="1200" noProof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690694"/>
                  </a:ext>
                </a:extLst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2403703" y="5661248"/>
            <a:ext cx="6284585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728538">
              <a:defRPr/>
            </a:pPr>
            <a:r>
              <a:rPr lang="en-US" dirty="0" smtClean="0"/>
              <a:t>Localization : Software </a:t>
            </a:r>
            <a:r>
              <a:rPr lang="en-US" dirty="0"/>
              <a:t>flash </a:t>
            </a:r>
            <a:r>
              <a:rPr lang="en-US" dirty="0" smtClean="0"/>
              <a:t>drive “</a:t>
            </a:r>
            <a:r>
              <a:rPr lang="en-US" b="1" dirty="0" smtClean="0"/>
              <a:t>Documentation</a:t>
            </a:r>
            <a:r>
              <a:rPr lang="en-US" dirty="0" smtClean="0"/>
              <a:t>” Folder.</a:t>
            </a:r>
          </a:p>
          <a:p>
            <a:pPr lvl="0" defTabSz="728538">
              <a:defRPr/>
            </a:pPr>
            <a:r>
              <a:rPr lang="en-US" dirty="0" smtClean="0"/>
              <a:t>Most of document have a French and an English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11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858786" y="2715092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49401" y="1780710"/>
            <a:ext cx="1930629" cy="2249476"/>
            <a:chOff x="49401" y="1780710"/>
            <a:chExt cx="1930629" cy="2249476"/>
          </a:xfrm>
        </p:grpSpPr>
        <p:sp>
          <p:nvSpPr>
            <p:cNvPr id="8" name="Organigramme : Processus 7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Documents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rganigramme : Processus 10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Service</a:t>
              </a:r>
              <a:br>
                <a:rPr lang="en-US" b="1" u="sng" dirty="0" smtClean="0">
                  <a:solidFill>
                    <a:schemeClr val="bg1"/>
                  </a:solidFill>
                </a:rPr>
              </a:br>
              <a:r>
                <a:rPr lang="en-US" b="1" u="sng" dirty="0" smtClean="0">
                  <a:solidFill>
                    <a:schemeClr val="bg1"/>
                  </a:solidFill>
                </a:rPr>
                <a:t>Bulletin</a:t>
              </a:r>
              <a:endParaRPr lang="en-US" b="1" u="sng" dirty="0">
                <a:solidFill>
                  <a:schemeClr val="bg1"/>
                </a:solidFill>
              </a:endParaRPr>
            </a:p>
          </p:txBody>
        </p:sp>
        <p:sp>
          <p:nvSpPr>
            <p:cNvPr id="12" name="Organigramme : Processus 11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Website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</p:spPr>
        <p:txBody>
          <a:bodyPr/>
          <a:lstStyle/>
          <a:p>
            <a:r>
              <a:rPr lang="fr-FR" dirty="0" smtClean="0"/>
              <a:t>Service Bulletin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89" y="1844824"/>
            <a:ext cx="334399" cy="427656"/>
          </a:xfrm>
          <a:prstGeom prst="rect">
            <a:avLst/>
          </a:prstGeom>
        </p:spPr>
      </p:pic>
      <p:sp>
        <p:nvSpPr>
          <p:cNvPr id="15" name="Espace réservé du contenu 2"/>
          <p:cNvSpPr txBox="1">
            <a:spLocks/>
          </p:cNvSpPr>
          <p:nvPr/>
        </p:nvSpPr>
        <p:spPr>
          <a:xfrm>
            <a:off x="2714967" y="1052736"/>
            <a:ext cx="8899579" cy="5328592"/>
          </a:xfrm>
          <a:prstGeom prst="rect">
            <a:avLst/>
          </a:prstGeom>
        </p:spPr>
        <p:txBody>
          <a:bodyPr vert="horz" lIns="161897" tIns="80949" rIns="161897" bIns="80949" rtlCol="0">
            <a:normAutofit/>
          </a:bodyPr>
          <a:lstStyle>
            <a:lvl1pPr marL="0" indent="0" algn="l" defTabSz="7285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1938" indent="-227669" algn="l" defTabSz="7285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674" indent="-182134" algn="l" defTabSz="7285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943" indent="-182134" algn="l" defTabSz="7285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9211" indent="-182134" algn="l" defTabSz="7285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3481" indent="-182134" algn="l" defTabSz="7285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7752" indent="-182134" algn="l" defTabSz="7285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2021" indent="-182134" algn="l" defTabSz="7285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6290" indent="-182134" algn="l" defTabSz="7285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SB or Service Bulletin is a information document.</a:t>
            </a:r>
          </a:p>
          <a:p>
            <a:r>
              <a:rPr lang="en-US" dirty="0" smtClean="0"/>
              <a:t>They are written by CCC for all FSE (EDAP, distributor or subsidiaries) with a field service point of view. </a:t>
            </a:r>
          </a:p>
          <a:p>
            <a:r>
              <a:rPr lang="en-US" dirty="0" smtClean="0"/>
              <a:t>Actually, 4 level of service bulletin can be sent.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The technical note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The mandatory action required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field corrective action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field safety corrective action</a:t>
            </a:r>
          </a:p>
          <a:p>
            <a:pPr marL="364269" lvl="1" indent="0">
              <a:buNone/>
            </a:pPr>
            <a:endParaRPr lang="en-US" dirty="0" smtClean="0"/>
          </a:p>
          <a:p>
            <a:pPr marL="364269" lvl="1" indent="0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For </a:t>
            </a:r>
            <a:r>
              <a:rPr lang="en-US" sz="2000" dirty="0">
                <a:solidFill>
                  <a:schemeClr val="tx2"/>
                </a:solidFill>
              </a:rPr>
              <a:t>all Service Bulletin, fill and send back Acknowledgment Receipt form.</a:t>
            </a:r>
            <a:endParaRPr lang="fr-FR" sz="2000" dirty="0">
              <a:solidFill>
                <a:schemeClr val="tx2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2689543"/>
            <a:ext cx="5222766" cy="59959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056" y="3462299"/>
            <a:ext cx="5254328" cy="55225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056" y="4187719"/>
            <a:ext cx="5238548" cy="56803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0056" y="4928918"/>
            <a:ext cx="5222770" cy="54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30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858786" y="2715092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49401" y="1780710"/>
            <a:ext cx="1930629" cy="2249476"/>
            <a:chOff x="49401" y="1780710"/>
            <a:chExt cx="1930629" cy="2249476"/>
          </a:xfrm>
        </p:grpSpPr>
        <p:sp>
          <p:nvSpPr>
            <p:cNvPr id="8" name="Organigramme : Processus 7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Documents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rganigramme : Processus 10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Service</a:t>
              </a:r>
              <a:br>
                <a:rPr lang="en-US" b="1" u="sng" dirty="0" smtClean="0">
                  <a:solidFill>
                    <a:schemeClr val="bg1"/>
                  </a:solidFill>
                </a:rPr>
              </a:br>
              <a:r>
                <a:rPr lang="en-US" b="1" u="sng" dirty="0" smtClean="0">
                  <a:solidFill>
                    <a:schemeClr val="bg1"/>
                  </a:solidFill>
                </a:rPr>
                <a:t>Bulletin</a:t>
              </a:r>
              <a:endParaRPr lang="en-US" b="1" u="sng" dirty="0">
                <a:solidFill>
                  <a:schemeClr val="bg1"/>
                </a:solidFill>
              </a:endParaRPr>
            </a:p>
          </p:txBody>
        </p:sp>
        <p:sp>
          <p:nvSpPr>
            <p:cNvPr id="12" name="Organigramme : Processus 11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Website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</p:spPr>
        <p:txBody>
          <a:bodyPr/>
          <a:lstStyle/>
          <a:p>
            <a:r>
              <a:rPr lang="fr-FR" dirty="0" smtClean="0"/>
              <a:t>Service Bulletin: Feedback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89" y="1844824"/>
            <a:ext cx="334399" cy="427656"/>
          </a:xfrm>
          <a:prstGeom prst="rect">
            <a:avLst/>
          </a:prstGeom>
        </p:spPr>
      </p:pic>
      <p:sp>
        <p:nvSpPr>
          <p:cNvPr id="15" name="Espace réservé du contenu 2"/>
          <p:cNvSpPr txBox="1">
            <a:spLocks/>
          </p:cNvSpPr>
          <p:nvPr/>
        </p:nvSpPr>
        <p:spPr>
          <a:xfrm>
            <a:off x="2257800" y="1163770"/>
            <a:ext cx="8950768" cy="4857518"/>
          </a:xfrm>
          <a:prstGeom prst="rect">
            <a:avLst/>
          </a:prstGeom>
        </p:spPr>
        <p:txBody>
          <a:bodyPr vert="horz" lIns="161897" tIns="80949" rIns="161897" bIns="80949" rtlCol="0">
            <a:normAutofit/>
          </a:bodyPr>
          <a:lstStyle>
            <a:lvl1pPr marL="0" indent="0" algn="l" defTabSz="7285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1938" indent="-227669" algn="l" defTabSz="7285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674" indent="-182134" algn="l" defTabSz="7285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943" indent="-182134" algn="l" defTabSz="7285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9211" indent="-182134" algn="l" defTabSz="7285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8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3481" indent="-182134" algn="l" defTabSz="7285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7752" indent="-182134" algn="l" defTabSz="7285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2021" indent="-182134" algn="l" defTabSz="7285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6290" indent="-182134" algn="l" defTabSz="7285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4269" lvl="1" indent="0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For </a:t>
            </a:r>
            <a:r>
              <a:rPr lang="en-US" sz="2000" dirty="0">
                <a:solidFill>
                  <a:schemeClr val="tx2"/>
                </a:solidFill>
              </a:rPr>
              <a:t>all Service Bulletin, fill and send back Acknowledgment Receipt form</a:t>
            </a:r>
            <a:r>
              <a:rPr lang="en-US" sz="2000" dirty="0" smtClean="0">
                <a:solidFill>
                  <a:schemeClr val="tx2"/>
                </a:solidFill>
              </a:rPr>
              <a:t>.</a:t>
            </a:r>
          </a:p>
          <a:p>
            <a:pPr marL="364269" lvl="1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364269" lvl="1" indent="0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If present, fill and send back Completion Report form once modification has been </a:t>
            </a:r>
            <a:r>
              <a:rPr lang="en-US" sz="2000" dirty="0" smtClean="0">
                <a:solidFill>
                  <a:schemeClr val="tx2"/>
                </a:solidFill>
              </a:rPr>
              <a:t>performed for each device once it </a:t>
            </a:r>
            <a:r>
              <a:rPr lang="en-US" sz="2000" smtClean="0">
                <a:solidFill>
                  <a:schemeClr val="tx2"/>
                </a:solidFill>
              </a:rPr>
              <a:t>is updated.</a:t>
            </a:r>
            <a:endParaRPr lang="fr-FR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97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858786" y="2715092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49401" y="1780710"/>
            <a:ext cx="1930629" cy="2249476"/>
            <a:chOff x="49401" y="1780710"/>
            <a:chExt cx="1930629" cy="2249476"/>
          </a:xfrm>
        </p:grpSpPr>
        <p:sp>
          <p:nvSpPr>
            <p:cNvPr id="8" name="Organigramme : Processus 7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Documents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rganigramme : Processus 10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Service</a:t>
              </a:r>
              <a:br>
                <a:rPr lang="en-US" b="1" u="sng" dirty="0" smtClean="0">
                  <a:solidFill>
                    <a:schemeClr val="bg1"/>
                  </a:solidFill>
                </a:rPr>
              </a:br>
              <a:r>
                <a:rPr lang="en-US" b="1" u="sng" dirty="0" smtClean="0">
                  <a:solidFill>
                    <a:schemeClr val="bg1"/>
                  </a:solidFill>
                </a:rPr>
                <a:t>Bulletin</a:t>
              </a:r>
              <a:endParaRPr lang="en-US" b="1" u="sng" dirty="0">
                <a:solidFill>
                  <a:schemeClr val="bg1"/>
                </a:solidFill>
              </a:endParaRPr>
            </a:p>
          </p:txBody>
        </p:sp>
        <p:sp>
          <p:nvSpPr>
            <p:cNvPr id="12" name="Organigramme : Processus 11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Website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</p:spPr>
        <p:txBody>
          <a:bodyPr/>
          <a:lstStyle/>
          <a:p>
            <a:r>
              <a:rPr lang="fr-FR" dirty="0" smtClean="0"/>
              <a:t>Service Bulletin: T.N.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89" y="1844824"/>
            <a:ext cx="334399" cy="42765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821" y="867861"/>
            <a:ext cx="4163495" cy="477984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TN : </a:t>
            </a:r>
            <a:r>
              <a:rPr lang="en-US" b="1" dirty="0"/>
              <a:t>Technical</a:t>
            </a:r>
            <a:r>
              <a:rPr lang="fr-FR" b="1" dirty="0"/>
              <a:t> Note :</a:t>
            </a:r>
          </a:p>
          <a:p>
            <a:r>
              <a:rPr lang="en-US" dirty="0"/>
              <a:t>This is the notification for technical evolutions of a </a:t>
            </a:r>
            <a:r>
              <a:rPr lang="en-US" dirty="0" smtClean="0"/>
              <a:t>device.</a:t>
            </a:r>
          </a:p>
          <a:p>
            <a:endParaRPr lang="en-US" dirty="0"/>
          </a:p>
          <a:p>
            <a:r>
              <a:rPr lang="en-US" dirty="0" smtClean="0"/>
              <a:t>We </a:t>
            </a:r>
            <a:r>
              <a:rPr lang="en-US" dirty="0"/>
              <a:t>write the description of the modifications brought </a:t>
            </a:r>
            <a:r>
              <a:rPr lang="en-US" dirty="0" smtClean="0"/>
              <a:t>during</a:t>
            </a:r>
            <a:endParaRPr lang="en-US" dirty="0"/>
          </a:p>
          <a:p>
            <a:r>
              <a:rPr lang="en-US" dirty="0"/>
              <a:t>manufacturing process, specifying the scope, with serial number.</a:t>
            </a:r>
          </a:p>
          <a:p>
            <a:endParaRPr lang="en-US" dirty="0" smtClean="0"/>
          </a:p>
          <a:p>
            <a:r>
              <a:rPr lang="en-US" dirty="0" smtClean="0"/>
              <a:t>Technical </a:t>
            </a:r>
            <a:r>
              <a:rPr lang="en-US" dirty="0"/>
              <a:t>Notes are not referring to any safety, nor regulatory matters.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0344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FMA-020 B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858786" y="2715092"/>
            <a:ext cx="242487" cy="380711"/>
          </a:xfrm>
          <a:prstGeom prst="chevron">
            <a:avLst>
              <a:gd name="adj" fmla="val 5737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49401" y="1780710"/>
            <a:ext cx="1930629" cy="2249476"/>
            <a:chOff x="49401" y="1780710"/>
            <a:chExt cx="1930629" cy="2249476"/>
          </a:xfrm>
        </p:grpSpPr>
        <p:sp>
          <p:nvSpPr>
            <p:cNvPr id="8" name="Organigramme : Processus 7"/>
            <p:cNvSpPr/>
            <p:nvPr/>
          </p:nvSpPr>
          <p:spPr>
            <a:xfrm>
              <a:off x="49401" y="1780710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Documents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rganigramme : Processus 10"/>
            <p:cNvSpPr/>
            <p:nvPr/>
          </p:nvSpPr>
          <p:spPr>
            <a:xfrm>
              <a:off x="49401" y="2599448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Service</a:t>
              </a:r>
              <a:br>
                <a:rPr lang="en-US" b="1" u="sng" dirty="0" smtClean="0">
                  <a:solidFill>
                    <a:schemeClr val="bg1"/>
                  </a:solidFill>
                </a:rPr>
              </a:br>
              <a:r>
                <a:rPr lang="en-US" b="1" u="sng" dirty="0" smtClean="0">
                  <a:solidFill>
                    <a:schemeClr val="bg1"/>
                  </a:solidFill>
                </a:rPr>
                <a:t>Bulletin</a:t>
              </a:r>
              <a:endParaRPr lang="en-US" b="1" u="sng" dirty="0">
                <a:solidFill>
                  <a:schemeClr val="bg1"/>
                </a:solidFill>
              </a:endParaRPr>
            </a:p>
          </p:txBody>
        </p:sp>
        <p:sp>
          <p:nvSpPr>
            <p:cNvPr id="12" name="Organigramme : Processus 11"/>
            <p:cNvSpPr/>
            <p:nvPr/>
          </p:nvSpPr>
          <p:spPr>
            <a:xfrm>
              <a:off x="49401" y="3418186"/>
              <a:ext cx="1930629" cy="6120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Website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</p:spPr>
        <p:txBody>
          <a:bodyPr/>
          <a:lstStyle/>
          <a:p>
            <a:r>
              <a:rPr lang="fr-FR" dirty="0" smtClean="0"/>
              <a:t>Service Bulletin: M.A.R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89" y="1844824"/>
            <a:ext cx="334399" cy="42765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821" y="987094"/>
            <a:ext cx="4087263" cy="42959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855640" y="1916832"/>
            <a:ext cx="885698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728538"/>
            <a:r>
              <a:rPr lang="fr-FR" sz="1600" dirty="0">
                <a:solidFill>
                  <a:srgbClr val="004185"/>
                </a:solidFill>
              </a:rPr>
              <a:t>MAR : </a:t>
            </a:r>
            <a:r>
              <a:rPr lang="en-US" sz="1600" dirty="0">
                <a:solidFill>
                  <a:srgbClr val="004185"/>
                </a:solidFill>
              </a:rPr>
              <a:t>Mandatory</a:t>
            </a:r>
            <a:r>
              <a:rPr lang="fr-FR" sz="1600" dirty="0">
                <a:solidFill>
                  <a:srgbClr val="004185"/>
                </a:solidFill>
              </a:rPr>
              <a:t> </a:t>
            </a:r>
            <a:r>
              <a:rPr lang="en-US" sz="1600" dirty="0">
                <a:solidFill>
                  <a:srgbClr val="004185"/>
                </a:solidFill>
              </a:rPr>
              <a:t>Action</a:t>
            </a:r>
            <a:r>
              <a:rPr lang="fr-FR" sz="1600" dirty="0">
                <a:solidFill>
                  <a:srgbClr val="004185"/>
                </a:solidFill>
              </a:rPr>
              <a:t> </a:t>
            </a:r>
            <a:r>
              <a:rPr lang="en-US" sz="1600" dirty="0">
                <a:solidFill>
                  <a:srgbClr val="004185"/>
                </a:solidFill>
              </a:rPr>
              <a:t>Required</a:t>
            </a:r>
          </a:p>
          <a:p>
            <a:pPr lvl="0" defTabSz="728538"/>
            <a:r>
              <a:rPr lang="en-US" sz="1600" dirty="0">
                <a:solidFill>
                  <a:srgbClr val="004185"/>
                </a:solidFill>
              </a:rPr>
              <a:t>This is the notification for a mandatory action which has to be taken immediately.</a:t>
            </a:r>
          </a:p>
          <a:p>
            <a:pPr lvl="0" defTabSz="728538"/>
            <a:endParaRPr lang="en-US" sz="1600" dirty="0" smtClean="0">
              <a:solidFill>
                <a:srgbClr val="004185"/>
              </a:solidFill>
            </a:endParaRPr>
          </a:p>
          <a:p>
            <a:pPr lvl="0" defTabSz="728538"/>
            <a:r>
              <a:rPr lang="en-US" sz="1600" dirty="0" smtClean="0">
                <a:solidFill>
                  <a:srgbClr val="004185"/>
                </a:solidFill>
              </a:rPr>
              <a:t>MAR </a:t>
            </a:r>
            <a:r>
              <a:rPr lang="en-US" sz="1600" dirty="0">
                <a:solidFill>
                  <a:srgbClr val="004185"/>
                </a:solidFill>
              </a:rPr>
              <a:t>are referring to regulatory matters.</a:t>
            </a:r>
          </a:p>
          <a:p>
            <a:pPr lvl="0" defTabSz="728538"/>
            <a:r>
              <a:rPr lang="en-US" sz="1600" dirty="0">
                <a:solidFill>
                  <a:srgbClr val="004185"/>
                </a:solidFill>
              </a:rPr>
              <a:t>There are 2 categories: </a:t>
            </a:r>
          </a:p>
          <a:p>
            <a:pPr marL="591938" lvl="1" indent="-227669" defTabSz="728538"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srgbClr val="151515"/>
                </a:solidFill>
              </a:rPr>
              <a:t>New releases of documents, like the maintenance checklists.</a:t>
            </a:r>
          </a:p>
          <a:p>
            <a:pPr marL="591938" lvl="1" indent="-227669" defTabSz="728538">
              <a:buFont typeface="Arial" panose="020B0604020202020204" pitchFamily="34" charset="0"/>
              <a:buChar char="–"/>
            </a:pPr>
            <a:endParaRPr lang="en-US" sz="1200" dirty="0">
              <a:solidFill>
                <a:srgbClr val="151515"/>
              </a:solidFill>
            </a:endParaRPr>
          </a:p>
          <a:p>
            <a:pPr marL="591938" lvl="1" indent="-227669" defTabSz="728538"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srgbClr val="151515"/>
                </a:solidFill>
              </a:rPr>
              <a:t>MAR can also be a technical modification that is mandatory assessed, without safety impact for FSE during maintenance (Field Support Engineer), nor for the users nor the patients as following :</a:t>
            </a:r>
          </a:p>
          <a:p>
            <a:pPr marL="910674" lvl="2" indent="-182134" defTabSz="728538">
              <a:buFontTx/>
              <a:buChar char="-"/>
            </a:pPr>
            <a:r>
              <a:rPr lang="en-US" dirty="0">
                <a:solidFill>
                  <a:srgbClr val="151515"/>
                </a:solidFill>
              </a:rPr>
              <a:t>Software update</a:t>
            </a:r>
          </a:p>
          <a:p>
            <a:pPr marL="910674" lvl="2" indent="-182134" defTabSz="728538">
              <a:buFontTx/>
              <a:buChar char="-"/>
            </a:pPr>
            <a:r>
              <a:rPr lang="en-US" dirty="0">
                <a:solidFill>
                  <a:srgbClr val="151515"/>
                </a:solidFill>
              </a:rPr>
              <a:t>Compliance (low criticality]</a:t>
            </a:r>
          </a:p>
          <a:p>
            <a:pPr marL="910674" lvl="2" indent="-182134" defTabSz="728538">
              <a:buFontTx/>
              <a:buChar char="-"/>
            </a:pPr>
            <a:r>
              <a:rPr lang="en-US" dirty="0">
                <a:solidFill>
                  <a:srgbClr val="151515"/>
                </a:solidFill>
              </a:rPr>
              <a:t>All corrective action for reliability improvement</a:t>
            </a:r>
          </a:p>
          <a:p>
            <a:pPr lvl="0" defTabSz="728538"/>
            <a:endParaRPr lang="en-US" sz="1600" dirty="0" smtClean="0">
              <a:solidFill>
                <a:srgbClr val="004185"/>
              </a:solidFill>
            </a:endParaRPr>
          </a:p>
          <a:p>
            <a:pPr lvl="0" defTabSz="728538"/>
            <a:r>
              <a:rPr lang="en-US" sz="1600" dirty="0" smtClean="0">
                <a:solidFill>
                  <a:srgbClr val="004185"/>
                </a:solidFill>
              </a:rPr>
              <a:t>Deadline </a:t>
            </a:r>
            <a:r>
              <a:rPr lang="en-US" sz="1600" dirty="0">
                <a:solidFill>
                  <a:srgbClr val="004185"/>
                </a:solidFill>
              </a:rPr>
              <a:t>for realization and return of completion form within the specified delay.</a:t>
            </a:r>
          </a:p>
          <a:p>
            <a:pPr lvl="0" defTabSz="728538"/>
            <a:r>
              <a:rPr lang="en-US" sz="1600" dirty="0">
                <a:solidFill>
                  <a:srgbClr val="004185"/>
                </a:solidFill>
              </a:rPr>
              <a:t>This event is not reportable to local regulatory affairs.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4784825"/>
      </p:ext>
    </p:extLst>
  </p:cSld>
  <p:clrMapOvr>
    <a:masterClrMapping/>
  </p:clrMapOvr>
</p:sld>
</file>

<file path=ppt/theme/theme1.xml><?xml version="1.0" encoding="utf-8"?>
<a:theme xmlns:a="http://schemas.openxmlformats.org/drawingml/2006/main" name="EDAP OK">
  <a:themeElements>
    <a:clrScheme name="Personnalisé 2">
      <a:dk1>
        <a:srgbClr val="151515"/>
      </a:dk1>
      <a:lt1>
        <a:srgbClr val="FFFFFF"/>
      </a:lt1>
      <a:dk2>
        <a:srgbClr val="004185"/>
      </a:dk2>
      <a:lt2>
        <a:srgbClr val="FFFFFF"/>
      </a:lt2>
      <a:accent1>
        <a:srgbClr val="004185"/>
      </a:accent1>
      <a:accent2>
        <a:srgbClr val="D20019"/>
      </a:accent2>
      <a:accent3>
        <a:srgbClr val="B6B6B6"/>
      </a:accent3>
      <a:accent4>
        <a:srgbClr val="CCCCCC"/>
      </a:accent4>
      <a:accent5>
        <a:srgbClr val="D6D6D6"/>
      </a:accent5>
      <a:accent6>
        <a:srgbClr val="1873B9"/>
      </a:accent6>
      <a:hlink>
        <a:srgbClr val="F59E00"/>
      </a:hlink>
      <a:folHlink>
        <a:srgbClr val="B2B2B2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AP OK" id="{E1E43A58-B616-4A5B-A254-FC1629D0B8E6}" vid="{CA77F4B3-7C94-4F85-AB2F-01AED863E37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présentation Focal One_1</Template>
  <TotalTime>1834</TotalTime>
  <Words>1303</Words>
  <Application>Microsoft Office PowerPoint</Application>
  <PresentationFormat>Grand écran</PresentationFormat>
  <Paragraphs>278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Arial Black</vt:lpstr>
      <vt:lpstr>Calibri</vt:lpstr>
      <vt:lpstr>EDAP OK</vt:lpstr>
      <vt:lpstr>Technical Training: Lesson 7 Documents</vt:lpstr>
      <vt:lpstr>Présentation PowerPoint</vt:lpstr>
      <vt:lpstr>Documents : Applicative</vt:lpstr>
      <vt:lpstr>Documents : Technical</vt:lpstr>
      <vt:lpstr>Documents : Technical</vt:lpstr>
      <vt:lpstr>Service Bulletin</vt:lpstr>
      <vt:lpstr>Service Bulletin: Feedback</vt:lpstr>
      <vt:lpstr>Service Bulletin: T.N.</vt:lpstr>
      <vt:lpstr>Service Bulletin: M.A.R</vt:lpstr>
      <vt:lpstr>Service Bulletin: F.C.A.</vt:lpstr>
      <vt:lpstr>Service Bulletin: F.S.C.A.</vt:lpstr>
      <vt:lpstr>Website SWISS: Connection</vt:lpstr>
      <vt:lpstr>Website SWISS: content</vt:lpstr>
      <vt:lpstr>Website SWISS: Products</vt:lpstr>
      <vt:lpstr>Website SWISS: Documents</vt:lpstr>
      <vt:lpstr>Website SWISS: Incident Management</vt:lpstr>
      <vt:lpstr>Website SWISS: Spare Parts</vt:lpstr>
      <vt:lpstr>Website SWISS: My installed base</vt:lpstr>
      <vt:lpstr>Website SWISS: My installed base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des logiciels</dc:title>
  <dc:creator>Benjamin GONON-AGONI</dc:creator>
  <cp:lastModifiedBy>Thiebaut MANSUY</cp:lastModifiedBy>
  <cp:revision>95</cp:revision>
  <dcterms:created xsi:type="dcterms:W3CDTF">2014-01-03T07:58:21Z</dcterms:created>
  <dcterms:modified xsi:type="dcterms:W3CDTF">2020-11-20T10:51:29Z</dcterms:modified>
</cp:coreProperties>
</file>