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1" r:id="rId1"/>
  </p:sldMasterIdLst>
  <p:notesMasterIdLst>
    <p:notesMasterId r:id="rId29"/>
  </p:notesMasterIdLst>
  <p:sldIdLst>
    <p:sldId id="286" r:id="rId2"/>
    <p:sldId id="306" r:id="rId3"/>
    <p:sldId id="307" r:id="rId4"/>
    <p:sldId id="308" r:id="rId5"/>
    <p:sldId id="309" r:id="rId6"/>
    <p:sldId id="333" r:id="rId7"/>
    <p:sldId id="311" r:id="rId8"/>
    <p:sldId id="310" r:id="rId9"/>
    <p:sldId id="314" r:id="rId10"/>
    <p:sldId id="313" r:id="rId11"/>
    <p:sldId id="315" r:id="rId12"/>
    <p:sldId id="316" r:id="rId13"/>
    <p:sldId id="317" r:id="rId14"/>
    <p:sldId id="318" r:id="rId15"/>
    <p:sldId id="320" r:id="rId16"/>
    <p:sldId id="321" r:id="rId17"/>
    <p:sldId id="322" r:id="rId18"/>
    <p:sldId id="324" r:id="rId19"/>
    <p:sldId id="325" r:id="rId20"/>
    <p:sldId id="326" r:id="rId21"/>
    <p:sldId id="327" r:id="rId22"/>
    <p:sldId id="328" r:id="rId23"/>
    <p:sldId id="329" r:id="rId24"/>
    <p:sldId id="319" r:id="rId25"/>
    <p:sldId id="332" r:id="rId26"/>
    <p:sldId id="330" r:id="rId27"/>
    <p:sldId id="331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1A"/>
    <a:srgbClr val="1E2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6AAFE-9137-88AB-1130-5A2568C67064}" v="2" dt="2020-12-09T17:38:01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33" autoAdjust="0"/>
    <p:restoredTop sz="94639" autoAdjust="0"/>
  </p:normalViewPr>
  <p:slideViewPr>
    <p:cSldViewPr>
      <p:cViewPr varScale="1">
        <p:scale>
          <a:sx n="94" d="100"/>
          <a:sy n="94" d="100"/>
        </p:scale>
        <p:origin x="318" y="5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François TWOREK" userId="S::jtworek@edap-tms.com::20de53e9-411f-4bb5-a0f6-8fd1a5a0cef7" providerId="AD" clId="Web-{90C6AAFE-9137-88AB-1130-5A2568C67064}"/>
    <pc:docChg chg="modSld">
      <pc:chgData name="Jean-François TWOREK" userId="S::jtworek@edap-tms.com::20de53e9-411f-4bb5-a0f6-8fd1a5a0cef7" providerId="AD" clId="Web-{90C6AAFE-9137-88AB-1130-5A2568C67064}" dt="2020-12-09T17:38:01.715" v="1" actId="1076"/>
      <pc:docMkLst>
        <pc:docMk/>
      </pc:docMkLst>
      <pc:sldChg chg="modSp">
        <pc:chgData name="Jean-François TWOREK" userId="S::jtworek@edap-tms.com::20de53e9-411f-4bb5-a0f6-8fd1a5a0cef7" providerId="AD" clId="Web-{90C6AAFE-9137-88AB-1130-5A2568C67064}" dt="2020-12-09T17:38:01.715" v="1" actId="1076"/>
        <pc:sldMkLst>
          <pc:docMk/>
          <pc:sldMk cId="86323389" sldId="309"/>
        </pc:sldMkLst>
        <pc:picChg chg="mod">
          <ac:chgData name="Jean-François TWOREK" userId="S::jtworek@edap-tms.com::20de53e9-411f-4bb5-a0f6-8fd1a5a0cef7" providerId="AD" clId="Web-{90C6AAFE-9137-88AB-1130-5A2568C67064}" dt="2020-12-09T17:38:01.715" v="1" actId="1076"/>
          <ac:picMkLst>
            <pc:docMk/>
            <pc:sldMk cId="86323389" sldId="309"/>
            <ac:picMk id="1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47136-5A50-4250-B99E-E059A26EF695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C6D16-36CB-42A0-B8D6-DCAE418A4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64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17F1-960B-41CE-B513-78B1B35B574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79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4581129"/>
            <a:ext cx="10363200" cy="13546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440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600825" y="5589588"/>
            <a:ext cx="5256213" cy="1008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343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5720" y="2708920"/>
            <a:ext cx="8424936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6000" b="0" i="0" cap="none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969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2682821" y="1441858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75918" y="6207789"/>
            <a:ext cx="1313384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06811" y="6183818"/>
            <a:ext cx="875589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9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/>
          </p:nvPr>
        </p:nvSpPr>
        <p:spPr>
          <a:xfrm>
            <a:off x="2682821" y="1441858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75918" y="6207789"/>
            <a:ext cx="1313384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06811" y="6183818"/>
            <a:ext cx="875589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9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71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5" r:id="rId3"/>
    <p:sldLayoutId id="2147483746" r:id="rId4"/>
  </p:sldLayoutIdLst>
  <p:hf hdr="0" dt="0"/>
  <p:txStyles>
    <p:titleStyle>
      <a:lvl1pPr algn="l" defTabSz="728538" rtl="0" eaLnBrk="1" latinLnBrk="0" hangingPunct="1">
        <a:spcBef>
          <a:spcPct val="0"/>
        </a:spcBef>
        <a:buNone/>
        <a:defRPr sz="2115" kern="1200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73202" indent="-273202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591938" indent="-227669" algn="l" defTabSz="728538" rtl="0" eaLnBrk="1" latinLnBrk="0" hangingPunct="1">
        <a:spcBef>
          <a:spcPct val="20000"/>
        </a:spcBef>
        <a:buFont typeface="Arial" panose="020B0604020202020204" pitchFamily="34" charset="0"/>
        <a:buChar char="–"/>
        <a:defRPr sz="1395" kern="1200">
          <a:solidFill>
            <a:schemeClr val="tx1"/>
          </a:solidFill>
          <a:latin typeface="+mn-lt"/>
          <a:ea typeface="+mn-ea"/>
          <a:cs typeface="+mn-cs"/>
        </a:defRPr>
      </a:lvl2pPr>
      <a:lvl3pPr marL="910674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1274943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–"/>
        <a:defRPr sz="810" kern="1200">
          <a:solidFill>
            <a:schemeClr val="tx1"/>
          </a:solidFill>
          <a:latin typeface="+mn-lt"/>
          <a:ea typeface="+mn-ea"/>
          <a:cs typeface="+mn-cs"/>
        </a:defRPr>
      </a:lvl4pPr>
      <a:lvl5pPr marL="1639211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»"/>
        <a:defRPr sz="810" kern="1200">
          <a:solidFill>
            <a:schemeClr val="tx1"/>
          </a:solidFill>
          <a:latin typeface="+mn-lt"/>
          <a:ea typeface="+mn-ea"/>
          <a:cs typeface="+mn-cs"/>
        </a:defRPr>
      </a:lvl5pPr>
      <a:lvl6pPr marL="2003481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367752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732021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096290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1pPr>
      <a:lvl2pPr marL="364270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2pPr>
      <a:lvl3pPr marL="728538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3pPr>
      <a:lvl4pPr marL="1092808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4pPr>
      <a:lvl5pPr marL="1457078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5pPr>
      <a:lvl6pPr marL="1821347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6pPr>
      <a:lvl7pPr marL="2185615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7pPr>
      <a:lvl8pPr marL="2549886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8pPr>
      <a:lvl9pPr marL="2914156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Technical Training</a:t>
            </a:r>
            <a:br>
              <a:rPr lang="en-US" dirty="0"/>
            </a:br>
            <a:r>
              <a:rPr lang="en-US"/>
              <a:t>Lesson 5: </a:t>
            </a:r>
            <a:r>
              <a:rPr lang="en-US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15531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3533830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en-US" dirty="0"/>
              <a:t>Computer software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7" y="1848772"/>
            <a:ext cx="372104" cy="4758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6" y="2633479"/>
            <a:ext cx="372104" cy="475877"/>
          </a:xfrm>
          <a:prstGeom prst="rect">
            <a:avLst/>
          </a:prstGeom>
        </p:spPr>
      </p:pic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240682"/>
              </p:ext>
            </p:extLst>
          </p:nvPr>
        </p:nvGraphicFramePr>
        <p:xfrm>
          <a:off x="3068610" y="1580768"/>
          <a:ext cx="81280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709086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17358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Applicative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Non applicative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37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5151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FOne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51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Therapy</a:t>
                      </a:r>
                    </a:p>
                    <a:p>
                      <a:pPr marL="0" marR="0" lvl="0" indent="0" algn="ctr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95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51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Treatment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err="1"/>
                        <a:t>FOne</a:t>
                      </a:r>
                      <a:r>
                        <a:rPr lang="en-US" sz="1800" noProof="0" dirty="0"/>
                        <a:t> </a:t>
                      </a:r>
                      <a:r>
                        <a:rPr lang="en-US" sz="1800" baseline="0" noProof="0" dirty="0"/>
                        <a:t>Setup</a:t>
                      </a:r>
                    </a:p>
                    <a:p>
                      <a:pPr algn="ctr"/>
                      <a:r>
                        <a:rPr lang="en-US" sz="1400" noProof="0" dirty="0"/>
                        <a:t>Maintenance:</a:t>
                      </a:r>
                      <a:r>
                        <a:rPr lang="en-US" sz="1400" baseline="0" noProof="0" dirty="0"/>
                        <a:t> calibration and handling</a:t>
                      </a:r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888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err="1"/>
                        <a:t>HiFusion</a:t>
                      </a:r>
                      <a:endParaRPr lang="en-US" sz="1800" noProof="0" dirty="0"/>
                    </a:p>
                    <a:p>
                      <a:pPr algn="ctr"/>
                      <a:r>
                        <a:rPr lang="en-US" sz="1400" noProof="0" dirty="0"/>
                        <a:t>Image manipulation and 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82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err="1"/>
                        <a:t>USScanner</a:t>
                      </a:r>
                      <a:r>
                        <a:rPr lang="en-US" sz="1800" noProof="0" dirty="0"/>
                        <a:t> </a:t>
                      </a:r>
                      <a:r>
                        <a:rPr lang="en-US" sz="1800" noProof="0" dirty="0" err="1"/>
                        <a:t>TcpIp</a:t>
                      </a:r>
                      <a:endParaRPr lang="en-US" sz="1800" noProof="0" dirty="0"/>
                    </a:p>
                    <a:p>
                      <a:pPr algn="ctr"/>
                      <a:r>
                        <a:rPr lang="en-US" sz="1400" noProof="0" dirty="0"/>
                        <a:t>U/S scanner dashboard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LPC 2000 and </a:t>
                      </a:r>
                      <a:r>
                        <a:rPr lang="en-US" sz="1600" noProof="0" dirty="0" err="1"/>
                        <a:t>Flashmagic</a:t>
                      </a:r>
                      <a:br>
                        <a:rPr lang="en-US" sz="1600" noProof="0" dirty="0"/>
                      </a:br>
                      <a:r>
                        <a:rPr lang="en-US" sz="1400" noProof="0" dirty="0"/>
                        <a:t>Firmware upgrade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42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Session Manager</a:t>
                      </a:r>
                    </a:p>
                    <a:p>
                      <a:pPr algn="ctr"/>
                      <a:r>
                        <a:rPr lang="en-US" sz="1400" noProof="0" dirty="0"/>
                        <a:t>Cybersecurity</a:t>
                      </a:r>
                      <a:r>
                        <a:rPr lang="en-US" sz="1400" baseline="0" noProof="0" dirty="0"/>
                        <a:t>/power off through MEP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/>
                        <a:t>Intellicam</a:t>
                      </a:r>
                      <a:endParaRPr lang="en-US" sz="1600" noProof="0" dirty="0"/>
                    </a:p>
                    <a:p>
                      <a:pPr algn="ctr"/>
                      <a:r>
                        <a:rPr lang="en-US" sz="1400" noProof="0" dirty="0"/>
                        <a:t>Frame grabber</a:t>
                      </a:r>
                      <a:r>
                        <a:rPr lang="en-US" sz="1400" baseline="0" noProof="0" dirty="0"/>
                        <a:t> driver and utility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295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/>
                        <a:t>HiFusion</a:t>
                      </a:r>
                      <a:r>
                        <a:rPr lang="en-US" sz="1600" noProof="0" dirty="0"/>
                        <a:t> Desktop</a:t>
                      </a:r>
                    </a:p>
                    <a:p>
                      <a:pPr algn="ctr"/>
                      <a:r>
                        <a:rPr lang="en-US" sz="1400" noProof="0" dirty="0"/>
                        <a:t>For external</a:t>
                      </a:r>
                      <a:r>
                        <a:rPr lang="en-US" sz="1400" baseline="0" noProof="0" dirty="0"/>
                        <a:t> contouring purpose on external computer: standalone software with landscape screen configuration.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Touch</a:t>
                      </a:r>
                      <a:r>
                        <a:rPr lang="en-US" sz="1600" baseline="0" noProof="0" dirty="0"/>
                        <a:t> screen driver</a:t>
                      </a:r>
                    </a:p>
                    <a:p>
                      <a:pPr algn="ctr"/>
                      <a:r>
                        <a:rPr lang="en-US" sz="1400" baseline="0" noProof="0" dirty="0"/>
                        <a:t>According hardware version</a:t>
                      </a:r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32528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276426" y="991881"/>
            <a:ext cx="771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Use a Windows 7 (up to F3 version)  / Windows 10 (version G and </a:t>
            </a:r>
            <a:r>
              <a:rPr lang="fr-FR" dirty="0" err="1"/>
              <a:t>above</a:t>
            </a:r>
            <a:r>
              <a:rPr lang="fr-FR" dirty="0"/>
              <a:t>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068610" y="5368986"/>
            <a:ext cx="6912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Automated software update, perform manual back to D: for safety.</a:t>
            </a:r>
          </a:p>
        </p:txBody>
      </p:sp>
    </p:spTree>
    <p:extLst>
      <p:ext uri="{BB962C8B-B14F-4D97-AF65-F5344CB8AC3E}">
        <p14:creationId xmlns:p14="http://schemas.microsoft.com/office/powerpoint/2010/main" val="728132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3533830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en-US" dirty="0"/>
              <a:t>Computer software: </a:t>
            </a:r>
            <a:r>
              <a:rPr lang="en-US" dirty="0" err="1"/>
              <a:t>FOne</a:t>
            </a:r>
            <a:r>
              <a:rPr lang="en-US" dirty="0"/>
              <a:t> Therapy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7" y="1848772"/>
            <a:ext cx="372104" cy="4758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6" y="2633479"/>
            <a:ext cx="372104" cy="47587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783633" y="1195029"/>
            <a:ext cx="82089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Applicative software: Treatment</a:t>
            </a:r>
          </a:p>
          <a:p>
            <a:r>
              <a:rPr lang="en-US" dirty="0"/>
              <a:t>Hospital login required.</a:t>
            </a:r>
          </a:p>
          <a:p>
            <a:r>
              <a:rPr lang="en-US" dirty="0"/>
              <a:t>No settings.</a:t>
            </a:r>
          </a:p>
          <a:p>
            <a:r>
              <a:rPr lang="en-US" dirty="0"/>
              <a:t>DICOM settings for worklist and PACS in </a:t>
            </a:r>
            <a:r>
              <a:rPr lang="en-US" dirty="0" err="1">
                <a:solidFill>
                  <a:srgbClr val="0070C0"/>
                </a:solidFill>
              </a:rPr>
              <a:t>FOne</a:t>
            </a:r>
            <a:r>
              <a:rPr lang="en-US" dirty="0">
                <a:solidFill>
                  <a:srgbClr val="0070C0"/>
                </a:solidFill>
              </a:rPr>
              <a:t> Setup</a:t>
            </a:r>
          </a:p>
          <a:p>
            <a:endParaRPr lang="en-US" dirty="0"/>
          </a:p>
          <a:p>
            <a:r>
              <a:rPr lang="en-US" dirty="0"/>
              <a:t>1 Hospital = 1 database</a:t>
            </a:r>
          </a:p>
          <a:p>
            <a:endParaRPr lang="en-US" dirty="0"/>
          </a:p>
          <a:p>
            <a:r>
              <a:rPr lang="en-US" dirty="0"/>
              <a:t>Use EDAP hospital for maintenance only.</a:t>
            </a:r>
          </a:p>
          <a:p>
            <a:endParaRPr lang="en-US" dirty="0"/>
          </a:p>
          <a:p>
            <a:r>
              <a:rPr lang="en-US" dirty="0"/>
              <a:t>For EDAP hospital only: Level button allows to unlock maintenance protocol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Level 0: only real treatment protocols available (according regional allowance).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Level 1: add extra maintenance protocols for treatment simulation (ignore temperature limit and/or rectal wall detection).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8486056" y="1225861"/>
            <a:ext cx="3096344" cy="1433686"/>
            <a:chOff x="3923928" y="1370013"/>
            <a:chExt cx="3096344" cy="1433686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57" t="31100" r="26967" b="56821"/>
            <a:stretch/>
          </p:blipFill>
          <p:spPr>
            <a:xfrm>
              <a:off x="3923928" y="1370013"/>
              <a:ext cx="3096344" cy="1433686"/>
            </a:xfrm>
            <a:prstGeom prst="rect">
              <a:avLst/>
            </a:prstGeom>
          </p:spPr>
        </p:pic>
        <p:sp>
          <p:nvSpPr>
            <p:cNvPr id="20" name="Ellipse 19"/>
            <p:cNvSpPr/>
            <p:nvPr/>
          </p:nvSpPr>
          <p:spPr>
            <a:xfrm>
              <a:off x="4270176" y="1858994"/>
              <a:ext cx="1080120" cy="36004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23282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3533830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en-US" dirty="0"/>
              <a:t>Computer software: </a:t>
            </a:r>
            <a:r>
              <a:rPr lang="en-US" dirty="0" err="1"/>
              <a:t>HiFusion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7" y="1848772"/>
            <a:ext cx="372104" cy="4758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6" y="2633479"/>
            <a:ext cx="372104" cy="47587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67608" y="1225861"/>
            <a:ext cx="82089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Applicative software: fusion and review.</a:t>
            </a:r>
          </a:p>
          <a:p>
            <a:endParaRPr lang="en-US" dirty="0"/>
          </a:p>
          <a:p>
            <a:r>
              <a:rPr lang="en-US" dirty="0"/>
              <a:t>DICOM settings.</a:t>
            </a:r>
          </a:p>
          <a:p>
            <a:endParaRPr lang="en-US" dirty="0"/>
          </a:p>
          <a:p>
            <a:r>
              <a:rPr lang="en-US" dirty="0"/>
              <a:t>Treatments can be recalled only for the logged hospital.</a:t>
            </a:r>
          </a:p>
          <a:p>
            <a:endParaRPr lang="en-US" dirty="0"/>
          </a:p>
          <a:p>
            <a:r>
              <a:rPr lang="en-US" dirty="0"/>
              <a:t>For F3 software version Language setting customize in C:\FocalOne\HiFusionConfigFile.ini</a:t>
            </a:r>
          </a:p>
          <a:p>
            <a:endParaRPr lang="en-US" dirty="0"/>
          </a:p>
        </p:txBody>
      </p:sp>
      <p:grpSp>
        <p:nvGrpSpPr>
          <p:cNvPr id="15" name="Groupe 14"/>
          <p:cNvGrpSpPr/>
          <p:nvPr/>
        </p:nvGrpSpPr>
        <p:grpSpPr>
          <a:xfrm>
            <a:off x="8483199" y="1225861"/>
            <a:ext cx="3096344" cy="1433686"/>
            <a:chOff x="3923928" y="1370013"/>
            <a:chExt cx="3096344" cy="1433686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57" t="31100" r="26967" b="56821"/>
            <a:stretch/>
          </p:blipFill>
          <p:spPr>
            <a:xfrm>
              <a:off x="3923928" y="1370013"/>
              <a:ext cx="3096344" cy="1433686"/>
            </a:xfrm>
            <a:prstGeom prst="rect">
              <a:avLst/>
            </a:prstGeom>
          </p:spPr>
        </p:pic>
        <p:sp>
          <p:nvSpPr>
            <p:cNvPr id="18" name="Ellipse 17"/>
            <p:cNvSpPr/>
            <p:nvPr/>
          </p:nvSpPr>
          <p:spPr>
            <a:xfrm>
              <a:off x="4273033" y="2229918"/>
              <a:ext cx="1080120" cy="432048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3615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3533830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en-US" dirty="0"/>
              <a:t>Computer software: </a:t>
            </a:r>
            <a:r>
              <a:rPr lang="en-US" dirty="0" err="1"/>
              <a:t>USScanner</a:t>
            </a:r>
            <a:r>
              <a:rPr lang="en-US" dirty="0"/>
              <a:t> TCPIP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7" y="1848772"/>
            <a:ext cx="372104" cy="4758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6" y="2633479"/>
            <a:ext cx="372104" cy="47587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682821" y="1195029"/>
            <a:ext cx="5610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Applicative software: U/S scanner dashboard.</a:t>
            </a:r>
          </a:p>
          <a:p>
            <a:endParaRPr lang="en-US" dirty="0"/>
          </a:p>
          <a:p>
            <a:r>
              <a:rPr lang="en-US" u="sng" dirty="0"/>
              <a:t>/!\</a:t>
            </a:r>
            <a:r>
              <a:rPr lang="en-US" dirty="0"/>
              <a:t> Setting are windows user relevant: do modification for </a:t>
            </a:r>
            <a:r>
              <a:rPr lang="en-US" dirty="0" err="1">
                <a:solidFill>
                  <a:srgbClr val="00B050"/>
                </a:solidFill>
              </a:rPr>
              <a:t>administrateur</a:t>
            </a:r>
            <a:r>
              <a:rPr lang="en-US" dirty="0"/>
              <a:t> then log as </a:t>
            </a:r>
            <a:r>
              <a:rPr lang="en-US" dirty="0">
                <a:solidFill>
                  <a:srgbClr val="00B050"/>
                </a:solidFill>
              </a:rPr>
              <a:t>Focal One</a:t>
            </a:r>
            <a:r>
              <a:rPr lang="en-US" dirty="0"/>
              <a:t> change temporarily </a:t>
            </a:r>
            <a:r>
              <a:rPr lang="en-US" dirty="0" err="1">
                <a:solidFill>
                  <a:srgbClr val="0070C0"/>
                </a:solidFill>
              </a:rPr>
              <a:t>SessionManager</a:t>
            </a:r>
            <a:r>
              <a:rPr lang="en-US" dirty="0"/>
              <a:t> configuration, start </a:t>
            </a:r>
            <a:r>
              <a:rPr lang="en-US" dirty="0" err="1">
                <a:solidFill>
                  <a:srgbClr val="0070C0"/>
                </a:solidFill>
              </a:rPr>
              <a:t>USScanner_TCPIP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in standalone mode and redo modifications, restore </a:t>
            </a:r>
            <a:r>
              <a:rPr lang="en-US" dirty="0" err="1">
                <a:solidFill>
                  <a:srgbClr val="0070C0"/>
                </a:solidFill>
              </a:rPr>
              <a:t>SessionManager</a:t>
            </a:r>
            <a:r>
              <a:rPr lang="en-US" dirty="0"/>
              <a:t> configuration perform treatment simulation to validate modification.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8483199" y="1225861"/>
            <a:ext cx="3096344" cy="1433686"/>
            <a:chOff x="3923928" y="1370013"/>
            <a:chExt cx="3096344" cy="1433686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57" t="31100" r="26967" b="56821"/>
            <a:stretch/>
          </p:blipFill>
          <p:spPr>
            <a:xfrm>
              <a:off x="3923928" y="1370013"/>
              <a:ext cx="3096344" cy="1433686"/>
            </a:xfrm>
            <a:prstGeom prst="rect">
              <a:avLst/>
            </a:prstGeom>
          </p:spPr>
        </p:pic>
        <p:sp>
          <p:nvSpPr>
            <p:cNvPr id="25" name="Ellipse 24"/>
            <p:cNvSpPr/>
            <p:nvPr/>
          </p:nvSpPr>
          <p:spPr>
            <a:xfrm>
              <a:off x="5606611" y="2290405"/>
              <a:ext cx="1080120" cy="34664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6" b="46861"/>
          <a:stretch/>
        </p:blipFill>
        <p:spPr bwMode="auto">
          <a:xfrm>
            <a:off x="2904876" y="3780351"/>
            <a:ext cx="2903092" cy="281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e 26"/>
          <p:cNvGrpSpPr/>
          <p:nvPr/>
        </p:nvGrpSpPr>
        <p:grpSpPr>
          <a:xfrm>
            <a:off x="8112224" y="3798883"/>
            <a:ext cx="2721030" cy="2754874"/>
            <a:chOff x="8391096" y="1141601"/>
            <a:chExt cx="3331186" cy="3372619"/>
          </a:xfrm>
        </p:grpSpPr>
        <p:pic>
          <p:nvPicPr>
            <p:cNvPr id="28" name="Picture 2" descr="D:\EDAP\HIFU\Focal•One\Logiciels\Print screen\usscannertcpip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096" y="1141601"/>
              <a:ext cx="3331186" cy="3372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ZoneTexte 28"/>
            <p:cNvSpPr txBox="1"/>
            <p:nvPr/>
          </p:nvSpPr>
          <p:spPr>
            <a:xfrm>
              <a:off x="10163430" y="1555186"/>
              <a:ext cx="901122" cy="1507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800" dirty="0"/>
                <a:t>169.254.42.25</a:t>
              </a:r>
            </a:p>
          </p:txBody>
        </p:sp>
      </p:grpSp>
      <p:cxnSp>
        <p:nvCxnSpPr>
          <p:cNvPr id="30" name="Connecteur droit avec flèche 29"/>
          <p:cNvCxnSpPr/>
          <p:nvPr/>
        </p:nvCxnSpPr>
        <p:spPr>
          <a:xfrm>
            <a:off x="5807968" y="4136714"/>
            <a:ext cx="23335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647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3533830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en-US" dirty="0"/>
              <a:t>Computer software: </a:t>
            </a:r>
            <a:r>
              <a:rPr lang="fr-FR" dirty="0" err="1"/>
              <a:t>SessionManager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7" y="1848772"/>
            <a:ext cx="372104" cy="4758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6" y="2633479"/>
            <a:ext cx="372104" cy="47587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67608" y="1195029"/>
            <a:ext cx="962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Applicative software: cybersecurity and power management.</a:t>
            </a:r>
          </a:p>
          <a:p>
            <a:r>
              <a:rPr lang="en-US" dirty="0"/>
              <a:t>More or less options are available according windows user login (see Cybersecurity section).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3" t="31100" r="25733" b="31100"/>
          <a:stretch/>
        </p:blipFill>
        <p:spPr>
          <a:xfrm>
            <a:off x="8002777" y="2324649"/>
            <a:ext cx="3123883" cy="4325376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3" t="31100" r="25733" b="31100"/>
          <a:stretch/>
        </p:blipFill>
        <p:spPr>
          <a:xfrm>
            <a:off x="3088653" y="2324649"/>
            <a:ext cx="3123883" cy="43253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186364" y="1902044"/>
            <a:ext cx="92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Clinical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978730" y="1902044"/>
            <a:ext cx="117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Technical</a:t>
            </a:r>
          </a:p>
        </p:txBody>
      </p:sp>
    </p:spTree>
    <p:extLst>
      <p:ext uri="{BB962C8B-B14F-4D97-AF65-F5344CB8AC3E}">
        <p14:creationId xmlns:p14="http://schemas.microsoft.com/office/powerpoint/2010/main" val="6315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3533830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en-US" dirty="0"/>
              <a:t>Computer software: </a:t>
            </a:r>
            <a:r>
              <a:rPr lang="fr-FR" dirty="0" err="1"/>
              <a:t>FOne</a:t>
            </a:r>
            <a:r>
              <a:rPr lang="fr-FR" dirty="0"/>
              <a:t> Setup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7" y="1848772"/>
            <a:ext cx="372104" cy="4758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6" y="2633479"/>
            <a:ext cx="372104" cy="47587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67608" y="1195029"/>
            <a:ext cx="57282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Requires level 1 password for access,</a:t>
            </a:r>
          </a:p>
          <a:p>
            <a:endParaRPr lang="en-US" dirty="0"/>
          </a:p>
          <a:p>
            <a:r>
              <a:rPr lang="en-US" dirty="0"/>
              <a:t>After correct password input system perform a short initialization (test communication with subassemblies)</a:t>
            </a:r>
          </a:p>
          <a:p>
            <a:endParaRPr lang="en-US" dirty="0"/>
          </a:p>
          <a:p>
            <a:r>
              <a:rPr lang="en-US" dirty="0"/>
              <a:t>Technical software: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allows calibration (Technical Files)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 subassembly control (Maintenance).</a:t>
            </a:r>
          </a:p>
          <a:p>
            <a:endParaRPr lang="en-US" dirty="0"/>
          </a:p>
        </p:txBody>
      </p:sp>
      <p:grpSp>
        <p:nvGrpSpPr>
          <p:cNvPr id="19" name="Groupe 18"/>
          <p:cNvGrpSpPr/>
          <p:nvPr/>
        </p:nvGrpSpPr>
        <p:grpSpPr>
          <a:xfrm>
            <a:off x="8486056" y="1225861"/>
            <a:ext cx="3096344" cy="1433686"/>
            <a:chOff x="3923928" y="1370013"/>
            <a:chExt cx="3096344" cy="1433686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57" t="31100" r="26967" b="56821"/>
            <a:stretch/>
          </p:blipFill>
          <p:spPr>
            <a:xfrm>
              <a:off x="3923928" y="1370013"/>
              <a:ext cx="3096344" cy="1433686"/>
            </a:xfrm>
            <a:prstGeom prst="rect">
              <a:avLst/>
            </a:prstGeom>
          </p:spPr>
        </p:pic>
        <p:sp>
          <p:nvSpPr>
            <p:cNvPr id="21" name="Ellipse 20"/>
            <p:cNvSpPr/>
            <p:nvPr/>
          </p:nvSpPr>
          <p:spPr>
            <a:xfrm>
              <a:off x="5604623" y="1870822"/>
              <a:ext cx="1080120" cy="36004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52427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3533830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en-US" dirty="0"/>
              <a:t>Computer software: </a:t>
            </a:r>
            <a:r>
              <a:rPr lang="fr-FR" dirty="0" err="1"/>
              <a:t>FOne</a:t>
            </a:r>
            <a:r>
              <a:rPr lang="fr-FR" dirty="0"/>
              <a:t> Setup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7" y="1848772"/>
            <a:ext cx="372104" cy="4758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6" y="2633479"/>
            <a:ext cx="372104" cy="4758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56630" y="1896008"/>
            <a:ext cx="2232248" cy="576064"/>
          </a:xfrm>
          <a:prstGeom prst="rect">
            <a:avLst/>
          </a:prstGeom>
          <a:noFill/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2001A"/>
                </a:solidFill>
                <a:latin typeface="Trebuchet MS" panose="020B0603020202020204" pitchFamily="34" charset="0"/>
              </a:rPr>
              <a:t>Password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63320" y="2840496"/>
            <a:ext cx="22322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1E243F"/>
                </a:solidFill>
                <a:latin typeface="Trebuchet MS" panose="020B0603020202020204" pitchFamily="34" charset="0"/>
              </a:rPr>
              <a:t>Init</a:t>
            </a:r>
            <a:endParaRPr lang="en-US" dirty="0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70681" y="3768216"/>
            <a:ext cx="22322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E243F"/>
                </a:solidFill>
                <a:latin typeface="Trebuchet MS" panose="020B0603020202020204" pitchFamily="34" charset="0"/>
              </a:rPr>
              <a:t>Main page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46501" y="4992352"/>
            <a:ext cx="18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E243F"/>
                </a:solidFill>
                <a:latin typeface="Trebuchet MS" panose="020B0603020202020204" pitchFamily="34" charset="0"/>
              </a:rPr>
              <a:t>Technical file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90717" y="4992352"/>
            <a:ext cx="18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E243F"/>
                </a:solidFill>
                <a:latin typeface="Trebuchet MS" panose="020B0603020202020204" pitchFamily="34" charset="0"/>
              </a:rPr>
              <a:t>Maintenance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98532" y="4992352"/>
            <a:ext cx="18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E243F"/>
                </a:solidFill>
                <a:latin typeface="Trebuchet MS" panose="020B0603020202020204" pitchFamily="34" charset="0"/>
              </a:rPr>
              <a:t>Language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37204" y="4984166"/>
            <a:ext cx="18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E243F"/>
                </a:solidFill>
                <a:latin typeface="Trebuchet MS" panose="020B0603020202020204" pitchFamily="34" charset="0"/>
              </a:rPr>
              <a:t>Level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7161492" y="2472072"/>
            <a:ext cx="0" cy="3640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7179444" y="3416560"/>
            <a:ext cx="0" cy="3640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endCxn id="24" idx="0"/>
          </p:cNvCxnSpPr>
          <p:nvPr/>
        </p:nvCxnSpPr>
        <p:spPr>
          <a:xfrm flipH="1">
            <a:off x="4246501" y="4344280"/>
            <a:ext cx="2340360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endCxn id="25" idx="0"/>
          </p:cNvCxnSpPr>
          <p:nvPr/>
        </p:nvCxnSpPr>
        <p:spPr>
          <a:xfrm flipH="1">
            <a:off x="6190717" y="4344280"/>
            <a:ext cx="684176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endCxn id="26" idx="0"/>
          </p:cNvCxnSpPr>
          <p:nvPr/>
        </p:nvCxnSpPr>
        <p:spPr>
          <a:xfrm>
            <a:off x="7450957" y="4344280"/>
            <a:ext cx="647575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endCxn id="27" idx="0"/>
          </p:cNvCxnSpPr>
          <p:nvPr/>
        </p:nvCxnSpPr>
        <p:spPr>
          <a:xfrm>
            <a:off x="7955013" y="4344280"/>
            <a:ext cx="2082191" cy="6398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671081" y="4201531"/>
            <a:ext cx="115212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E243F"/>
                </a:solidFill>
                <a:latin typeface="Trebuchet MS" panose="020B0603020202020204" pitchFamily="34" charset="0"/>
              </a:rPr>
              <a:t>QUIT</a:t>
            </a:r>
          </a:p>
        </p:txBody>
      </p:sp>
      <p:cxnSp>
        <p:nvCxnSpPr>
          <p:cNvPr id="35" name="Connecteur droit avec flèche 34"/>
          <p:cNvCxnSpPr>
            <a:stCxn id="23" idx="3"/>
            <a:endCxn id="34" idx="1"/>
          </p:cNvCxnSpPr>
          <p:nvPr/>
        </p:nvCxnSpPr>
        <p:spPr>
          <a:xfrm>
            <a:off x="8302929" y="4056248"/>
            <a:ext cx="1368152" cy="4333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 r="61200" b="59450"/>
          <a:stretch/>
        </p:blipFill>
        <p:spPr>
          <a:xfrm>
            <a:off x="2927576" y="1629681"/>
            <a:ext cx="2779706" cy="1872208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" t="4851" r="63067" b="72050"/>
          <a:stretch/>
        </p:blipFill>
        <p:spPr>
          <a:xfrm>
            <a:off x="8693154" y="1174498"/>
            <a:ext cx="2623584" cy="28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6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3533830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en-US" dirty="0"/>
              <a:t>Computer software: </a:t>
            </a:r>
            <a:r>
              <a:rPr lang="fr-FR" dirty="0" err="1"/>
              <a:t>FOne</a:t>
            </a:r>
            <a:r>
              <a:rPr lang="fr-FR" dirty="0"/>
              <a:t> Setup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7" y="1848772"/>
            <a:ext cx="372104" cy="4758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6" y="2633479"/>
            <a:ext cx="372104" cy="47587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802226" y="1402306"/>
            <a:ext cx="22322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Technical file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05986" y="2713228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MEP </a:t>
            </a:r>
            <a:r>
              <a:rPr lang="en-US" sz="1400" dirty="0" err="1">
                <a:solidFill>
                  <a:schemeClr val="tx1"/>
                </a:solidFill>
              </a:rPr>
              <a:t>Config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86106" y="2713228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Motors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66226" y="2713228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Cooling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46346" y="2713228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Probe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026466" y="2713228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Amplifier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106586" y="2713228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Protocols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186706" y="2713228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Imaging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186602" y="1402306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PRINT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0266826" y="2713228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Options </a:t>
            </a:r>
            <a:r>
              <a:rPr lang="en-US" sz="1400" dirty="0" err="1">
                <a:solidFill>
                  <a:schemeClr val="tx1"/>
                </a:solidFill>
              </a:rPr>
              <a:t>config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26326" y="3702224"/>
            <a:ext cx="9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EEPROM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04106" y="3702224"/>
            <a:ext cx="9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EEPROM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884226" y="3702224"/>
            <a:ext cx="9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EEPROM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964346" y="3702224"/>
            <a:ext cx="9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EEPROM</a:t>
            </a:r>
          </a:p>
        </p:txBody>
      </p:sp>
      <p:cxnSp>
        <p:nvCxnSpPr>
          <p:cNvPr id="52" name="Connecteur droit avec flèche 51"/>
          <p:cNvCxnSpPr>
            <a:stCxn id="39" idx="2"/>
            <a:endCxn id="48" idx="0"/>
          </p:cNvCxnSpPr>
          <p:nvPr/>
        </p:nvCxnSpPr>
        <p:spPr>
          <a:xfrm>
            <a:off x="3173986" y="3289292"/>
            <a:ext cx="2340" cy="4129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>
            <a:stCxn id="40" idx="2"/>
            <a:endCxn id="49" idx="0"/>
          </p:cNvCxnSpPr>
          <p:nvPr/>
        </p:nvCxnSpPr>
        <p:spPr>
          <a:xfrm>
            <a:off x="4254106" y="3289292"/>
            <a:ext cx="0" cy="4129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41" idx="2"/>
            <a:endCxn id="50" idx="0"/>
          </p:cNvCxnSpPr>
          <p:nvPr/>
        </p:nvCxnSpPr>
        <p:spPr>
          <a:xfrm>
            <a:off x="5334226" y="3289292"/>
            <a:ext cx="0" cy="4129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42" idx="2"/>
            <a:endCxn id="51" idx="0"/>
          </p:cNvCxnSpPr>
          <p:nvPr/>
        </p:nvCxnSpPr>
        <p:spPr>
          <a:xfrm>
            <a:off x="6414346" y="3289292"/>
            <a:ext cx="0" cy="4129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stCxn id="38" idx="3"/>
            <a:endCxn id="46" idx="1"/>
          </p:cNvCxnSpPr>
          <p:nvPr/>
        </p:nvCxnSpPr>
        <p:spPr>
          <a:xfrm>
            <a:off x="8034474" y="1690338"/>
            <a:ext cx="115212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3173986" y="2300295"/>
            <a:ext cx="75608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10734826" y="2300295"/>
            <a:ext cx="0" cy="4129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>
            <a:endCxn id="45" idx="0"/>
          </p:cNvCxnSpPr>
          <p:nvPr/>
        </p:nvCxnSpPr>
        <p:spPr>
          <a:xfrm>
            <a:off x="9654706" y="2300295"/>
            <a:ext cx="0" cy="4129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endCxn id="44" idx="0"/>
          </p:cNvCxnSpPr>
          <p:nvPr/>
        </p:nvCxnSpPr>
        <p:spPr>
          <a:xfrm>
            <a:off x="8574586" y="2300295"/>
            <a:ext cx="0" cy="4129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endCxn id="43" idx="0"/>
          </p:cNvCxnSpPr>
          <p:nvPr/>
        </p:nvCxnSpPr>
        <p:spPr>
          <a:xfrm>
            <a:off x="7494466" y="2300295"/>
            <a:ext cx="0" cy="4129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>
            <a:endCxn id="42" idx="0"/>
          </p:cNvCxnSpPr>
          <p:nvPr/>
        </p:nvCxnSpPr>
        <p:spPr>
          <a:xfrm>
            <a:off x="6414346" y="2300295"/>
            <a:ext cx="0" cy="4129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endCxn id="41" idx="0"/>
          </p:cNvCxnSpPr>
          <p:nvPr/>
        </p:nvCxnSpPr>
        <p:spPr>
          <a:xfrm>
            <a:off x="5334226" y="2300295"/>
            <a:ext cx="0" cy="4129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>
            <a:endCxn id="40" idx="0"/>
          </p:cNvCxnSpPr>
          <p:nvPr/>
        </p:nvCxnSpPr>
        <p:spPr>
          <a:xfrm>
            <a:off x="4254106" y="2300295"/>
            <a:ext cx="0" cy="4129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endCxn id="39" idx="0"/>
          </p:cNvCxnSpPr>
          <p:nvPr/>
        </p:nvCxnSpPr>
        <p:spPr>
          <a:xfrm flipH="1">
            <a:off x="3173986" y="2300295"/>
            <a:ext cx="2340" cy="4129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>
            <a:stCxn id="38" idx="2"/>
          </p:cNvCxnSpPr>
          <p:nvPr/>
        </p:nvCxnSpPr>
        <p:spPr>
          <a:xfrm>
            <a:off x="6918350" y="1978370"/>
            <a:ext cx="0" cy="321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Image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 r="27950" b="61550"/>
          <a:stretch/>
        </p:blipFill>
        <p:spPr>
          <a:xfrm>
            <a:off x="3666902" y="4542924"/>
            <a:ext cx="7144919" cy="1237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8" name="ZoneTexte 67"/>
          <p:cNvSpPr txBox="1"/>
          <p:nvPr/>
        </p:nvSpPr>
        <p:spPr>
          <a:xfrm>
            <a:off x="2732840" y="1024223"/>
            <a:ext cx="571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Technical File allows setting and calibration of system.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918350" y="3418186"/>
            <a:ext cx="4874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Technical Files load, merge and display in a user friendly way contents of EEPROM for each subassembly and </a:t>
            </a:r>
            <a:r>
              <a:rPr lang="en-US" dirty="0" err="1"/>
              <a:t>TechFile</a:t>
            </a:r>
            <a:r>
              <a:rPr lang="en-US" dirty="0"/>
              <a:t> parameters of computer.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235427" y="5915729"/>
            <a:ext cx="1000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Confirm button to save changes and close, use Cancel button to discard changes and close </a:t>
            </a:r>
          </a:p>
        </p:txBody>
      </p:sp>
    </p:spTree>
    <p:extLst>
      <p:ext uri="{BB962C8B-B14F-4D97-AF65-F5344CB8AC3E}">
        <p14:creationId xmlns:p14="http://schemas.microsoft.com/office/powerpoint/2010/main" val="1110961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3533830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en-US" dirty="0"/>
              <a:t>Computer software: </a:t>
            </a:r>
            <a:r>
              <a:rPr lang="fr-FR" dirty="0" err="1"/>
              <a:t>FOne</a:t>
            </a:r>
            <a:r>
              <a:rPr lang="fr-FR" dirty="0"/>
              <a:t> Setup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7" y="1848772"/>
            <a:ext cx="372104" cy="4758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6" y="2633479"/>
            <a:ext cx="372104" cy="475877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2732840" y="1024223"/>
            <a:ext cx="793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Maintenance allows direct control on subassemblies for test and diagnostic.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918279" y="1548109"/>
            <a:ext cx="22322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Maintenance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698299" y="3636341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MEP Digital I/O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979571" y="3636341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MEP Analog I/O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220309" y="3636341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Probe holder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479411" y="3636341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Cooling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703547" y="3636341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Firing and power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927683" y="3636341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Video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0151819" y="3636341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Versions</a:t>
            </a:r>
          </a:p>
        </p:txBody>
      </p:sp>
      <p:cxnSp>
        <p:nvCxnSpPr>
          <p:cNvPr id="76" name="Connecteur droit 75"/>
          <p:cNvCxnSpPr>
            <a:endCxn id="68" idx="2"/>
          </p:cNvCxnSpPr>
          <p:nvPr/>
        </p:nvCxnSpPr>
        <p:spPr>
          <a:xfrm flipV="1">
            <a:off x="7034403" y="2124173"/>
            <a:ext cx="0" cy="6480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3253291" y="2852936"/>
            <a:ext cx="74535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>
            <a:endCxn id="69" idx="0"/>
          </p:cNvCxnSpPr>
          <p:nvPr/>
        </p:nvCxnSpPr>
        <p:spPr>
          <a:xfrm>
            <a:off x="3253291" y="2852936"/>
            <a:ext cx="0" cy="78340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>
            <a:endCxn id="70" idx="0"/>
          </p:cNvCxnSpPr>
          <p:nvPr/>
        </p:nvCxnSpPr>
        <p:spPr>
          <a:xfrm>
            <a:off x="4534563" y="2852936"/>
            <a:ext cx="0" cy="78340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>
            <a:endCxn id="71" idx="0"/>
          </p:cNvCxnSpPr>
          <p:nvPr/>
        </p:nvCxnSpPr>
        <p:spPr>
          <a:xfrm>
            <a:off x="5775301" y="2852936"/>
            <a:ext cx="0" cy="78340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>
            <a:endCxn id="72" idx="0"/>
          </p:cNvCxnSpPr>
          <p:nvPr/>
        </p:nvCxnSpPr>
        <p:spPr>
          <a:xfrm>
            <a:off x="7034401" y="2772245"/>
            <a:ext cx="2" cy="864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>
            <a:endCxn id="73" idx="0"/>
          </p:cNvCxnSpPr>
          <p:nvPr/>
        </p:nvCxnSpPr>
        <p:spPr>
          <a:xfrm>
            <a:off x="8258539" y="2852936"/>
            <a:ext cx="0" cy="78340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>
            <a:off x="9482674" y="2852936"/>
            <a:ext cx="0" cy="78340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>
            <a:off x="10706810" y="2852936"/>
            <a:ext cx="0" cy="78340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Image 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6" r="27600" b="61703"/>
          <a:stretch/>
        </p:blipFill>
        <p:spPr>
          <a:xfrm>
            <a:off x="2533211" y="4626235"/>
            <a:ext cx="8783665" cy="1585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4897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3533830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en-US" dirty="0"/>
              <a:t>Computer software: </a:t>
            </a:r>
            <a:r>
              <a:rPr lang="fr-FR" dirty="0" err="1"/>
              <a:t>FOne</a:t>
            </a:r>
            <a:r>
              <a:rPr lang="fr-FR" dirty="0"/>
              <a:t> Setup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7" y="1848772"/>
            <a:ext cx="372104" cy="4758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6" y="2633479"/>
            <a:ext cx="372104" cy="475877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2732840" y="1024223"/>
            <a:ext cx="8627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Usage of Maintenance and Technical File will be seen during subassemblies study.</a:t>
            </a:r>
          </a:p>
          <a:p>
            <a:endParaRPr lang="en-US" dirty="0"/>
          </a:p>
          <a:p>
            <a:r>
              <a:rPr lang="en-US" dirty="0"/>
              <a:t>The “Probe” tab of Technical Files is the most used.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05986" y="2462924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MEP </a:t>
            </a:r>
            <a:r>
              <a:rPr lang="en-US" sz="1400" dirty="0" err="1">
                <a:solidFill>
                  <a:schemeClr val="tx1"/>
                </a:solidFill>
              </a:rPr>
              <a:t>Config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86106" y="2462924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Motors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66226" y="2462924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Cooling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46346" y="2462924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Probe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026466" y="2462924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Amplifier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106586" y="2462924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Protocols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186706" y="2462924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Imaging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266826" y="2462924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Options </a:t>
            </a:r>
            <a:r>
              <a:rPr lang="en-US" sz="1400" dirty="0" err="1">
                <a:solidFill>
                  <a:schemeClr val="tx1"/>
                </a:solidFill>
              </a:rPr>
              <a:t>config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9" name="Connecteur droit avec flèche 48"/>
          <p:cNvCxnSpPr>
            <a:stCxn id="33" idx="2"/>
            <a:endCxn id="50" idx="0"/>
          </p:cNvCxnSpPr>
          <p:nvPr/>
        </p:nvCxnSpPr>
        <p:spPr>
          <a:xfrm>
            <a:off x="3173986" y="3038988"/>
            <a:ext cx="92188" cy="172864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711182" y="4767629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MEP Digital I/O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992454" y="4767629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MEP Analog I/O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33192" y="4767629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Probe holder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492294" y="4767629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Cooling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716430" y="4767629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Firing and power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940566" y="4767629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Video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164702" y="4767629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Versions</a:t>
            </a:r>
          </a:p>
        </p:txBody>
      </p:sp>
      <p:cxnSp>
        <p:nvCxnSpPr>
          <p:cNvPr id="59" name="Connecteur droit avec flèche 58"/>
          <p:cNvCxnSpPr>
            <a:stCxn id="33" idx="2"/>
            <a:endCxn id="51" idx="0"/>
          </p:cNvCxnSpPr>
          <p:nvPr/>
        </p:nvCxnSpPr>
        <p:spPr>
          <a:xfrm>
            <a:off x="3173986" y="3038988"/>
            <a:ext cx="1373460" cy="172864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>
            <a:stCxn id="34" idx="2"/>
            <a:endCxn id="52" idx="0"/>
          </p:cNvCxnSpPr>
          <p:nvPr/>
        </p:nvCxnSpPr>
        <p:spPr>
          <a:xfrm>
            <a:off x="4254106" y="3038988"/>
            <a:ext cx="1534078" cy="172864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35" idx="2"/>
            <a:endCxn id="53" idx="0"/>
          </p:cNvCxnSpPr>
          <p:nvPr/>
        </p:nvCxnSpPr>
        <p:spPr>
          <a:xfrm>
            <a:off x="5334226" y="3038988"/>
            <a:ext cx="1713060" cy="172864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>
            <a:stCxn id="36" idx="2"/>
            <a:endCxn id="54" idx="0"/>
          </p:cNvCxnSpPr>
          <p:nvPr/>
        </p:nvCxnSpPr>
        <p:spPr>
          <a:xfrm>
            <a:off x="6414346" y="3038988"/>
            <a:ext cx="1857076" cy="172864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>
            <a:stCxn id="37" idx="2"/>
            <a:endCxn id="54" idx="0"/>
          </p:cNvCxnSpPr>
          <p:nvPr/>
        </p:nvCxnSpPr>
        <p:spPr>
          <a:xfrm>
            <a:off x="7494466" y="3038988"/>
            <a:ext cx="776956" cy="172864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>
            <a:stCxn id="39" idx="2"/>
            <a:endCxn id="55" idx="0"/>
          </p:cNvCxnSpPr>
          <p:nvPr/>
        </p:nvCxnSpPr>
        <p:spPr>
          <a:xfrm flipH="1">
            <a:off x="9495558" y="3038988"/>
            <a:ext cx="159148" cy="172864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9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35760" y="548680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SOFTWARE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LESSON GOALS: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Know software basics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Know firmware installed on electronic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Know software installed on computer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Know important files and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Know cybersecurity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64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4351922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u="sng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/>
              <a:t>Important files </a:t>
            </a:r>
            <a:r>
              <a:rPr lang="fr-FR"/>
              <a:t>and softwares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95" y="1848772"/>
            <a:ext cx="372104" cy="4758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6" y="2663647"/>
            <a:ext cx="372104" cy="475877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3" y="3486247"/>
            <a:ext cx="372104" cy="47587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06930"/>
              </p:ext>
            </p:extLst>
          </p:nvPr>
        </p:nvGraphicFramePr>
        <p:xfrm>
          <a:off x="2555763" y="1280186"/>
          <a:ext cx="9228869" cy="4515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117">
                  <a:extLst>
                    <a:ext uri="{9D8B030D-6E8A-4147-A177-3AD203B41FA5}">
                      <a16:colId xmlns:a16="http://schemas.microsoft.com/office/drawing/2014/main" val="417869905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330602573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1633058474"/>
                    </a:ext>
                  </a:extLst>
                </a:gridCol>
              </a:tblGrid>
              <a:tr h="332289">
                <a:tc>
                  <a:txBody>
                    <a:bodyPr/>
                    <a:lstStyle/>
                    <a:p>
                      <a:r>
                        <a:rPr lang="en-US" noProof="0" dirty="0"/>
                        <a:t>Software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Localization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Role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346770"/>
                  </a:ext>
                </a:extLst>
              </a:tr>
              <a:tr h="376365">
                <a:tc>
                  <a:txBody>
                    <a:bodyPr/>
                    <a:lstStyle/>
                    <a:p>
                      <a:r>
                        <a:rPr lang="en-US" noProof="0" dirty="0"/>
                        <a:t>FOneSetup.exe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C:\</a:t>
                      </a:r>
                      <a:r>
                        <a:rPr lang="en-US" baseline="0" noProof="0" dirty="0"/>
                        <a:t>FocalOne</a:t>
                      </a:r>
                      <a:r>
                        <a:rPr lang="en-US" noProof="0" dirty="0"/>
                        <a:t>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Maintenance software.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20302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noProof="0" dirty="0"/>
                        <a:t>FOneTherapy.exe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C:\</a:t>
                      </a:r>
                      <a:r>
                        <a:rPr lang="en-US" baseline="0" noProof="0" dirty="0"/>
                        <a:t>FocalOne</a:t>
                      </a:r>
                      <a:r>
                        <a:rPr lang="en-US" noProof="0" dirty="0"/>
                        <a:t>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Applicative: treatment software.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1152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noProof="0" dirty="0"/>
                        <a:t>HiFusion.exe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C:\</a:t>
                      </a:r>
                      <a:r>
                        <a:rPr lang="en-US" baseline="0" noProof="0" dirty="0"/>
                        <a:t>FocalOne</a:t>
                      </a:r>
                      <a:r>
                        <a:rPr lang="en-US" noProof="0" dirty="0"/>
                        <a:t>\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Applicative: image and</a:t>
                      </a:r>
                      <a:r>
                        <a:rPr lang="en-US" baseline="0" noProof="0" dirty="0"/>
                        <a:t> fusion software. Can be started in standalone mode.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35764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noProof="0" dirty="0" err="1"/>
                        <a:t>USScannerBK</a:t>
                      </a:r>
                      <a:r>
                        <a:rPr lang="fr-FR" noProof="0" dirty="0"/>
                        <a:t>_TcpIp.exe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C:\</a:t>
                      </a:r>
                      <a:r>
                        <a:rPr lang="en-US" baseline="0" noProof="0" dirty="0"/>
                        <a:t>FocalOne</a:t>
                      </a:r>
                      <a:r>
                        <a:rPr lang="en-US" noProof="0" dirty="0"/>
                        <a:t>\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Applicative: U/S</a:t>
                      </a:r>
                      <a:r>
                        <a:rPr lang="en-US" baseline="0" noProof="0" dirty="0"/>
                        <a:t> scanner interface. Can be started in standalone mode.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15549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noProof="0" dirty="0"/>
                        <a:t>SessionManager.exe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C:\SessionManager\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Applicative: Cybersecurity and power</a:t>
                      </a:r>
                      <a:r>
                        <a:rPr lang="en-US" baseline="0" noProof="0" dirty="0"/>
                        <a:t> management.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90144"/>
                  </a:ext>
                </a:extLst>
              </a:tr>
              <a:tr h="782808">
                <a:tc>
                  <a:txBody>
                    <a:bodyPr/>
                    <a:lstStyle/>
                    <a:p>
                      <a:r>
                        <a:rPr lang="en-US" noProof="0" dirty="0"/>
                        <a:t>XXX </a:t>
                      </a:r>
                      <a:r>
                        <a:rPr lang="en-US" noProof="0" dirty="0" err="1"/>
                        <a:t>regserver.lnk</a:t>
                      </a:r>
                      <a:endParaRPr lang="en-US" noProof="0" dirty="0"/>
                    </a:p>
                    <a:p>
                      <a:r>
                        <a:rPr lang="en-US" noProof="0" dirty="0"/>
                        <a:t>XXX</a:t>
                      </a:r>
                      <a:r>
                        <a:rPr lang="en-US" baseline="0" noProof="0" dirty="0"/>
                        <a:t> </a:t>
                      </a:r>
                      <a:r>
                        <a:rPr lang="en-US" baseline="0" noProof="0" dirty="0" err="1"/>
                        <a:t>unregserver.lnk</a:t>
                      </a:r>
                      <a:endParaRPr lang="en-US" baseline="0" noProof="0" dirty="0"/>
                    </a:p>
                    <a:p>
                      <a:r>
                        <a:rPr lang="en-US" baseline="0" noProof="0" dirty="0"/>
                        <a:t>(XXX is the software related)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Same</a:t>
                      </a:r>
                      <a:r>
                        <a:rPr lang="en-US" baseline="0" noProof="0" dirty="0"/>
                        <a:t> folder as related software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Write or clear windows</a:t>
                      </a:r>
                      <a:r>
                        <a:rPr lang="en-US" baseline="0" noProof="0" dirty="0"/>
                        <a:t> registry base information about the related software (useful for random bug or non reproducible issues).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004775"/>
                  </a:ext>
                </a:extLst>
              </a:tr>
              <a:tr h="369320">
                <a:tc>
                  <a:txBody>
                    <a:bodyPr/>
                    <a:lstStyle/>
                    <a:p>
                      <a:r>
                        <a:rPr lang="en-US" noProof="0" dirty="0"/>
                        <a:t>Intellicam.exe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C:\Program Files\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Frame grabber software.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77107"/>
                  </a:ext>
                </a:extLst>
              </a:tr>
              <a:tr h="782808">
                <a:tc>
                  <a:txBody>
                    <a:bodyPr/>
                    <a:lstStyle/>
                    <a:p>
                      <a:r>
                        <a:rPr lang="en-US" noProof="0" dirty="0" err="1"/>
                        <a:t>TouchKit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xor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eGalaxTouch</a:t>
                      </a:r>
                      <a:endParaRPr lang="en-US" noProof="0" dirty="0"/>
                    </a:p>
                    <a:p>
                      <a:r>
                        <a:rPr lang="en-US" noProof="0" dirty="0"/>
                        <a:t>B1                B3X</a:t>
                      </a:r>
                      <a:r>
                        <a:rPr lang="en-US" baseline="0" noProof="0" dirty="0"/>
                        <a:t> and above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C:\Program Files\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Touchscreen calibration. (can not co-exist)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944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574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4351922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u="sng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/>
              <a:t>Important files </a:t>
            </a:r>
            <a:r>
              <a:rPr lang="fr-FR"/>
              <a:t>and softwares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95" y="1848772"/>
            <a:ext cx="372104" cy="4758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6" y="2663647"/>
            <a:ext cx="372104" cy="475877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3" y="3486247"/>
            <a:ext cx="372104" cy="47587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171692"/>
              </p:ext>
            </p:extLst>
          </p:nvPr>
        </p:nvGraphicFramePr>
        <p:xfrm>
          <a:off x="2518175" y="908720"/>
          <a:ext cx="9228869" cy="4616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117">
                  <a:extLst>
                    <a:ext uri="{9D8B030D-6E8A-4147-A177-3AD203B41FA5}">
                      <a16:colId xmlns:a16="http://schemas.microsoft.com/office/drawing/2014/main" val="4178699059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330602573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1633058474"/>
                    </a:ext>
                  </a:extLst>
                </a:gridCol>
              </a:tblGrid>
              <a:tr h="332289">
                <a:tc>
                  <a:txBody>
                    <a:bodyPr/>
                    <a:lstStyle/>
                    <a:p>
                      <a:r>
                        <a:rPr lang="en-US" noProof="0" dirty="0"/>
                        <a:t>File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Localization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Role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346770"/>
                  </a:ext>
                </a:extLst>
              </a:tr>
              <a:tr h="304357">
                <a:tc>
                  <a:txBody>
                    <a:bodyPr/>
                    <a:lstStyle/>
                    <a:p>
                      <a:r>
                        <a:rPr lang="en-US" noProof="0" dirty="0"/>
                        <a:t>DICOM.ini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C:\FocalOne\DICOM\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DICOM</a:t>
                      </a:r>
                      <a:r>
                        <a:rPr lang="en-US" baseline="0" noProof="0" dirty="0"/>
                        <a:t> configuration file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20302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noProof="0" dirty="0"/>
                        <a:t>Pdf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C:\FocalOne\Documentation\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User documentation (nurse</a:t>
                      </a:r>
                      <a:r>
                        <a:rPr lang="en-US" baseline="0" noProof="0" dirty="0"/>
                        <a:t> guide, user manual…) each in a subfolder according language name.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87767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noProof="0" dirty="0"/>
                        <a:t>QM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C:\FocalOne\Language\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Language</a:t>
                      </a:r>
                      <a:r>
                        <a:rPr lang="en-US" baseline="0" noProof="0" dirty="0"/>
                        <a:t> files, each in a subfolder according software name.</a:t>
                      </a:r>
                      <a:endParaRPr lang="en-US" noProof="0" dirty="0"/>
                    </a:p>
                    <a:p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147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noProof="0" dirty="0"/>
                        <a:t>Txt files</a:t>
                      </a:r>
                    </a:p>
                    <a:p>
                      <a:endParaRPr lang="en-US" noProof="0" dirty="0"/>
                    </a:p>
                    <a:p>
                      <a:r>
                        <a:rPr lang="en-US" noProof="0" dirty="0"/>
                        <a:t>CRC.exe</a:t>
                      </a:r>
                    </a:p>
                    <a:p>
                      <a:r>
                        <a:rPr lang="en-US" noProof="0" dirty="0"/>
                        <a:t>PM </a:t>
                      </a:r>
                      <a:r>
                        <a:rPr lang="en-US" noProof="0" dirty="0" err="1"/>
                        <a:t>trajectory.prm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C:\FocalOne\Maintenance\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Maintenance generated files (calibration</a:t>
                      </a:r>
                      <a:r>
                        <a:rPr lang="en-US" baseline="0" noProof="0" dirty="0"/>
                        <a:t>, firing, motor random).</a:t>
                      </a:r>
                    </a:p>
                    <a:p>
                      <a:r>
                        <a:rPr lang="en-US" baseline="0" noProof="0" dirty="0"/>
                        <a:t>CRC writer software for file corruption issues.</a:t>
                      </a:r>
                    </a:p>
                    <a:p>
                      <a:r>
                        <a:rPr lang="en-US" noProof="0" dirty="0"/>
                        <a:t>Test</a:t>
                      </a:r>
                      <a:r>
                        <a:rPr lang="en-US" baseline="0" noProof="0" dirty="0"/>
                        <a:t> trajectory for firing test.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770939"/>
                  </a:ext>
                </a:extLst>
              </a:tr>
              <a:tr h="347430">
                <a:tc>
                  <a:txBody>
                    <a:bodyPr/>
                    <a:lstStyle/>
                    <a:p>
                      <a:r>
                        <a:rPr lang="en-US" noProof="0" dirty="0"/>
                        <a:t>Protocol.ini</a:t>
                      </a:r>
                    </a:p>
                    <a:p>
                      <a:r>
                        <a:rPr lang="en-US" noProof="0" dirty="0"/>
                        <a:t>01.Standard.trt</a:t>
                      </a:r>
                    </a:p>
                    <a:p>
                      <a:r>
                        <a:rPr lang="en-US" noProof="0" dirty="0"/>
                        <a:t>91.TestNoRectNoTemp.trt</a:t>
                      </a:r>
                    </a:p>
                    <a:p>
                      <a:r>
                        <a:rPr lang="en-US" noProof="0" dirty="0"/>
                        <a:t>92.TestNoRect.trt</a:t>
                      </a:r>
                    </a:p>
                    <a:p>
                      <a:r>
                        <a:rPr lang="en-US" noProof="0" dirty="0"/>
                        <a:t>93.TestNoTemp.trt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C:\FocalOne\Protocol\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Protocol language file.</a:t>
                      </a:r>
                    </a:p>
                    <a:p>
                      <a:r>
                        <a:rPr lang="en-US" noProof="0" dirty="0"/>
                        <a:t>Standard treatment</a:t>
                      </a:r>
                      <a:r>
                        <a:rPr lang="en-US" baseline="0" noProof="0" dirty="0"/>
                        <a:t> protocol</a:t>
                      </a:r>
                    </a:p>
                    <a:p>
                      <a:r>
                        <a:rPr lang="en-US" baseline="0" noProof="0" dirty="0"/>
                        <a:t>Maintenance protocol</a:t>
                      </a:r>
                    </a:p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noProof="0" dirty="0"/>
                        <a:t>Maintenance protocol</a:t>
                      </a:r>
                    </a:p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noProof="0" dirty="0"/>
                        <a:t>Maintenance protocol</a:t>
                      </a:r>
                    </a:p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noProof="0" dirty="0"/>
                        <a:t>Note: extra protocols are added from the country kit according local regulation restrictions.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1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294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4351922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u="sng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/>
              <a:t>Important files </a:t>
            </a:r>
            <a:r>
              <a:rPr lang="fr-FR"/>
              <a:t>and softwares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95" y="1848772"/>
            <a:ext cx="372104" cy="4758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6" y="2663647"/>
            <a:ext cx="372104" cy="475877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3" y="3486247"/>
            <a:ext cx="372104" cy="47587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277097"/>
              </p:ext>
            </p:extLst>
          </p:nvPr>
        </p:nvGraphicFramePr>
        <p:xfrm>
          <a:off x="2518175" y="908720"/>
          <a:ext cx="9228869" cy="507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117">
                  <a:extLst>
                    <a:ext uri="{9D8B030D-6E8A-4147-A177-3AD203B41FA5}">
                      <a16:colId xmlns:a16="http://schemas.microsoft.com/office/drawing/2014/main" val="4178699059"/>
                    </a:ext>
                  </a:extLst>
                </a:gridCol>
                <a:gridCol w="2917908">
                  <a:extLst>
                    <a:ext uri="{9D8B030D-6E8A-4147-A177-3AD203B41FA5}">
                      <a16:colId xmlns:a16="http://schemas.microsoft.com/office/drawing/2014/main" val="2330602573"/>
                    </a:ext>
                  </a:extLst>
                </a:gridCol>
                <a:gridCol w="3850844">
                  <a:extLst>
                    <a:ext uri="{9D8B030D-6E8A-4147-A177-3AD203B41FA5}">
                      <a16:colId xmlns:a16="http://schemas.microsoft.com/office/drawing/2014/main" val="1633058474"/>
                    </a:ext>
                  </a:extLst>
                </a:gridCol>
              </a:tblGrid>
              <a:tr h="332289">
                <a:tc>
                  <a:txBody>
                    <a:bodyPr/>
                    <a:lstStyle/>
                    <a:p>
                      <a:r>
                        <a:rPr lang="en-US" noProof="0" dirty="0"/>
                        <a:t>File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Localization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Role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346770"/>
                  </a:ext>
                </a:extLst>
              </a:tr>
              <a:tr h="304357">
                <a:tc>
                  <a:txBody>
                    <a:bodyPr/>
                    <a:lstStyle/>
                    <a:p>
                      <a:r>
                        <a:rPr lang="en-US" noProof="0" dirty="0"/>
                        <a:t>TechFile.dat</a:t>
                      </a:r>
                    </a:p>
                    <a:p>
                      <a:r>
                        <a:rPr lang="en-US" noProof="0" dirty="0" err="1"/>
                        <a:t>TechFile.sav</a:t>
                      </a:r>
                      <a:endParaRPr lang="en-US" noProof="0" dirty="0"/>
                    </a:p>
                    <a:p>
                      <a:r>
                        <a:rPr lang="en-US" noProof="0" dirty="0"/>
                        <a:t>Profocus </a:t>
                      </a:r>
                      <a:r>
                        <a:rPr lang="en-US" noProof="0" dirty="0" err="1"/>
                        <a:t>ultraview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orion.dcf</a:t>
                      </a:r>
                      <a:endParaRPr lang="en-US" noProof="0" dirty="0"/>
                    </a:p>
                    <a:p>
                      <a:r>
                        <a:rPr lang="en-US" noProof="0" dirty="0"/>
                        <a:t>DVI</a:t>
                      </a:r>
                      <a:r>
                        <a:rPr lang="fr-FR" noProof="0" dirty="0"/>
                        <a:t>_D_1280x1024p.dcf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C:\FocalOne\TechFile\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Computer</a:t>
                      </a:r>
                      <a:r>
                        <a:rPr lang="en-US" baseline="0" noProof="0" dirty="0"/>
                        <a:t> related part of technical file.</a:t>
                      </a:r>
                    </a:p>
                    <a:p>
                      <a:endParaRPr lang="en-US" baseline="0" noProof="0" dirty="0"/>
                    </a:p>
                    <a:p>
                      <a:r>
                        <a:rPr lang="en-US" baseline="0" noProof="0" dirty="0"/>
                        <a:t>Frame grabber configuration file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20302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noProof="0" dirty="0"/>
                        <a:t>XXXTreatmentYYY.dat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C:\FocalOne\TreatmentData\XXX\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Hospital database file,</a:t>
                      </a:r>
                      <a:r>
                        <a:rPr lang="en-US" baseline="0" noProof="0" dirty="0"/>
                        <a:t> where XXX is hospital name and YYY is system serial number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877677"/>
                  </a:ext>
                </a:extLst>
              </a:tr>
              <a:tr h="369483">
                <a:tc>
                  <a:txBody>
                    <a:bodyPr/>
                    <a:lstStyle/>
                    <a:p>
                      <a:r>
                        <a:rPr lang="en-US" noProof="0" dirty="0"/>
                        <a:t>BK.ini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C:\FocalOne\USScanner\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Current configuration</a:t>
                      </a:r>
                      <a:r>
                        <a:rPr lang="en-US" baseline="0" noProof="0" dirty="0"/>
                        <a:t> file for US scanner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147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BK.ini</a:t>
                      </a:r>
                    </a:p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BK.ini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C:\…\USScanner\BK</a:t>
                      </a:r>
                      <a:r>
                        <a:rPr lang="fr-FR" noProof="0" dirty="0"/>
                        <a:t>_EB2300</a:t>
                      </a:r>
                    </a:p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C:\…\USScanner\BK</a:t>
                      </a:r>
                      <a:r>
                        <a:rPr lang="fr-FR" noProof="0" dirty="0"/>
                        <a:t>_</a:t>
                      </a:r>
                      <a:r>
                        <a:rPr lang="fr-FR" noProof="0" dirty="0" err="1"/>
                        <a:t>Ultraview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Configuration</a:t>
                      </a:r>
                      <a:r>
                        <a:rPr lang="en-US" baseline="0" noProof="0" dirty="0"/>
                        <a:t> file for EB2300</a:t>
                      </a:r>
                    </a:p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Configuration</a:t>
                      </a:r>
                      <a:r>
                        <a:rPr lang="en-US" baseline="0" noProof="0" dirty="0"/>
                        <a:t> file for </a:t>
                      </a:r>
                      <a:r>
                        <a:rPr lang="en-US" baseline="0" noProof="0" dirty="0" err="1"/>
                        <a:t>Ultraview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77093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noProof="0" dirty="0" err="1"/>
                        <a:t>ErrorFOYYY</a:t>
                      </a:r>
                      <a:endParaRPr lang="en-US" noProof="0" dirty="0"/>
                    </a:p>
                    <a:p>
                      <a:r>
                        <a:rPr lang="en-US" noProof="0" dirty="0"/>
                        <a:t>Focalpak.txt</a:t>
                      </a:r>
                    </a:p>
                    <a:p>
                      <a:r>
                        <a:rPr lang="en-US" noProof="0" dirty="0"/>
                        <a:t>Focalpak.dat</a:t>
                      </a:r>
                    </a:p>
                    <a:p>
                      <a:r>
                        <a:rPr lang="en-US" noProof="0" dirty="0"/>
                        <a:t>HiFusion</a:t>
                      </a:r>
                      <a:r>
                        <a:rPr lang="en-US" baseline="0" noProof="0" dirty="0"/>
                        <a:t>ConfigFile.ini</a:t>
                      </a:r>
                    </a:p>
                    <a:p>
                      <a:endParaRPr lang="en-US" noProof="0" dirty="0"/>
                    </a:p>
                    <a:p>
                      <a:r>
                        <a:rPr lang="en-US" noProof="0" dirty="0"/>
                        <a:t>HospitalData.dat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C:\FocalOne\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Error log (where </a:t>
                      </a:r>
                      <a:r>
                        <a:rPr lang="en-US" baseline="0" noProof="0" dirty="0"/>
                        <a:t>YYY is system serial number)</a:t>
                      </a:r>
                    </a:p>
                    <a:p>
                      <a:r>
                        <a:rPr lang="en-US" baseline="0" noProof="0" dirty="0" err="1"/>
                        <a:t>Focalpak</a:t>
                      </a:r>
                      <a:r>
                        <a:rPr lang="en-US" baseline="0" noProof="0" dirty="0"/>
                        <a:t> usage </a:t>
                      </a:r>
                      <a:r>
                        <a:rPr lang="en-US" baseline="0" noProof="0" dirty="0" err="1"/>
                        <a:t>logfile</a:t>
                      </a:r>
                      <a:r>
                        <a:rPr lang="en-US" baseline="0" noProof="0" dirty="0"/>
                        <a:t> readable (patient data)</a:t>
                      </a:r>
                    </a:p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noProof="0" dirty="0" err="1"/>
                        <a:t>Focalpak</a:t>
                      </a:r>
                      <a:r>
                        <a:rPr lang="en-US" baseline="0" noProof="0" dirty="0"/>
                        <a:t> usage </a:t>
                      </a:r>
                      <a:r>
                        <a:rPr lang="en-US" baseline="0" noProof="0" dirty="0" err="1"/>
                        <a:t>logfile</a:t>
                      </a:r>
                      <a:r>
                        <a:rPr lang="en-US" baseline="0" noProof="0" dirty="0"/>
                        <a:t> not readable</a:t>
                      </a:r>
                    </a:p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err="1"/>
                        <a:t>HiFusion</a:t>
                      </a:r>
                      <a:r>
                        <a:rPr lang="en-US" baseline="0" noProof="0" dirty="0"/>
                        <a:t> </a:t>
                      </a:r>
                      <a:r>
                        <a:rPr lang="en-US" baseline="0" noProof="0" dirty="0" err="1"/>
                        <a:t>config</a:t>
                      </a:r>
                      <a:r>
                        <a:rPr lang="en-US" baseline="0" noProof="0" dirty="0"/>
                        <a:t> (DICOM, network storage, Nurse guide display at startup, other option).</a:t>
                      </a:r>
                      <a:endParaRPr lang="en-US" noProof="0" dirty="0"/>
                    </a:p>
                    <a:p>
                      <a:r>
                        <a:rPr lang="en-US" noProof="0" dirty="0"/>
                        <a:t>Hospital login</a:t>
                      </a:r>
                      <a:r>
                        <a:rPr lang="en-US" baseline="0" noProof="0" dirty="0"/>
                        <a:t> data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11523"/>
                  </a:ext>
                </a:extLst>
              </a:tr>
              <a:tr h="347460"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QM files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C:\SessionManager\Language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Language</a:t>
                      </a:r>
                      <a:r>
                        <a:rPr lang="en-US" baseline="0" noProof="0" dirty="0"/>
                        <a:t> files, each in a subfolder according software name.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360996"/>
                  </a:ext>
                </a:extLst>
              </a:tr>
              <a:tr h="510908"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SessionManagerConfig.ini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C:\SessionManager\</a:t>
                      </a:r>
                    </a:p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Configuration</a:t>
                      </a:r>
                      <a:r>
                        <a:rPr lang="en-US" baseline="0" noProof="0" dirty="0"/>
                        <a:t> file for Session Manager.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357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935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4351922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u="sng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/>
              <a:t>Important files </a:t>
            </a:r>
            <a:r>
              <a:rPr lang="fr-FR"/>
              <a:t>and softwares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95" y="1848772"/>
            <a:ext cx="372104" cy="4758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6" y="2663647"/>
            <a:ext cx="372104" cy="475877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3" y="3486247"/>
            <a:ext cx="372104" cy="47587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166090"/>
              </p:ext>
            </p:extLst>
          </p:nvPr>
        </p:nvGraphicFramePr>
        <p:xfrm>
          <a:off x="2518175" y="908720"/>
          <a:ext cx="9228869" cy="2003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117">
                  <a:extLst>
                    <a:ext uri="{9D8B030D-6E8A-4147-A177-3AD203B41FA5}">
                      <a16:colId xmlns:a16="http://schemas.microsoft.com/office/drawing/2014/main" val="4178699059"/>
                    </a:ext>
                  </a:extLst>
                </a:gridCol>
                <a:gridCol w="2917908">
                  <a:extLst>
                    <a:ext uri="{9D8B030D-6E8A-4147-A177-3AD203B41FA5}">
                      <a16:colId xmlns:a16="http://schemas.microsoft.com/office/drawing/2014/main" val="2330602573"/>
                    </a:ext>
                  </a:extLst>
                </a:gridCol>
                <a:gridCol w="3850844">
                  <a:extLst>
                    <a:ext uri="{9D8B030D-6E8A-4147-A177-3AD203B41FA5}">
                      <a16:colId xmlns:a16="http://schemas.microsoft.com/office/drawing/2014/main" val="1633058474"/>
                    </a:ext>
                  </a:extLst>
                </a:gridCol>
              </a:tblGrid>
              <a:tr h="332289">
                <a:tc>
                  <a:txBody>
                    <a:bodyPr/>
                    <a:lstStyle/>
                    <a:p>
                      <a:r>
                        <a:rPr lang="en-US" noProof="0" dirty="0"/>
                        <a:t>File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Localization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Role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346770"/>
                  </a:ext>
                </a:extLst>
              </a:tr>
              <a:tr h="304357">
                <a:tc>
                  <a:txBody>
                    <a:bodyPr/>
                    <a:lstStyle/>
                    <a:p>
                      <a:r>
                        <a:rPr lang="en-US" noProof="0" dirty="0"/>
                        <a:t>All</a:t>
                      </a:r>
                    </a:p>
                    <a:p>
                      <a:endParaRPr lang="en-US" noProof="0" dirty="0"/>
                    </a:p>
                    <a:p>
                      <a:endParaRPr lang="en-US" noProof="0" dirty="0"/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D:\FocalOneImg\XXX\XXXYYY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noProof="0" dirty="0"/>
                        <a:t>Treatment files (images and outputs) where XXX is hospital name and YYY is patient number (patient data).</a:t>
                      </a:r>
                    </a:p>
                    <a:p>
                      <a:r>
                        <a:rPr lang="en-US" noProof="0" dirty="0"/>
                        <a:t>Recover</a:t>
                      </a:r>
                      <a:r>
                        <a:rPr lang="en-US" baseline="0" noProof="0" dirty="0"/>
                        <a:t> .txt files, remove patient name for treatment analysis.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20302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noProof="0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D:\FocalOneImg\Biopsies</a:t>
                      </a:r>
                      <a:r>
                        <a:rPr lang="en-US" baseline="0" noProof="0" dirty="0"/>
                        <a:t> </a:t>
                      </a:r>
                      <a:r>
                        <a:rPr lang="en-US" baseline="0" noProof="0" dirty="0" err="1"/>
                        <a:t>Koelis</a:t>
                      </a:r>
                      <a:r>
                        <a:rPr lang="en-US" baseline="0" noProof="0" dirty="0"/>
                        <a:t>\</a:t>
                      </a:r>
                    </a:p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D:\FocalOneImg\MRI</a:t>
                      </a:r>
                      <a:r>
                        <a:rPr lang="en-US" baseline="0" noProof="0" dirty="0"/>
                        <a:t>\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Files</a:t>
                      </a:r>
                      <a:r>
                        <a:rPr lang="en-US" baseline="0" noProof="0" dirty="0"/>
                        <a:t> for fusion tests.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877677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567608" y="3284984"/>
            <a:ext cx="944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Most of the .</a:t>
            </a:r>
            <a:r>
              <a:rPr lang="en-US" dirty="0" err="1"/>
              <a:t>ini</a:t>
            </a:r>
            <a:r>
              <a:rPr lang="en-US" dirty="0"/>
              <a:t> files are configured in user friendly way in </a:t>
            </a:r>
            <a:r>
              <a:rPr lang="en-US" dirty="0" err="1"/>
              <a:t>FOne</a:t>
            </a:r>
            <a:r>
              <a:rPr lang="en-US" dirty="0"/>
              <a:t> Setup on related software. </a:t>
            </a:r>
          </a:p>
        </p:txBody>
      </p:sp>
    </p:spTree>
    <p:extLst>
      <p:ext uri="{BB962C8B-B14F-4D97-AF65-F5344CB8AC3E}">
        <p14:creationId xmlns:p14="http://schemas.microsoft.com/office/powerpoint/2010/main" val="2617667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83631" y="5172815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en-US" dirty="0"/>
              <a:t>Cybersecurity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7" y="1848772"/>
            <a:ext cx="372104" cy="4758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6" y="2633479"/>
            <a:ext cx="372104" cy="47587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682821" y="1195029"/>
            <a:ext cx="910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Protect computer, software, patient data. (IEC-80001 and FDA approval)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783632" y="2086710"/>
            <a:ext cx="896271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 threats: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Restrict access to BIOS (password __________).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Boots only from hard drive. (Serial peripheral disabled in BIOS).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Restrict applicative user right (ctrl and win key locked, windows desktop disabled).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Indirect threats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Restrict USB (auto-run and auto-play deactivated) to avoid malware propagation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Firewall block incoming connections, only selected </a:t>
            </a:r>
            <a:r>
              <a:rPr lang="en-US" dirty="0" err="1"/>
              <a:t>outcoming</a:t>
            </a:r>
            <a:r>
              <a:rPr lang="en-US" dirty="0"/>
              <a:t> connection </a:t>
            </a:r>
            <a:r>
              <a:rPr lang="en-US" dirty="0" err="1"/>
              <a:t>permited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U/S scanner</a:t>
            </a:r>
            <a:r>
              <a:rPr lang="en-US" dirty="0"/>
              <a:t> dashboard through TCP/IP.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SessionManager</a:t>
            </a:r>
            <a:r>
              <a:rPr lang="en-US" dirty="0"/>
              <a:t> to turn off U/S scanner through TCP/IP.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DICOM Gateway </a:t>
            </a:r>
            <a:r>
              <a:rPr lang="en-US" dirty="0"/>
              <a:t>for DICOM communication (PACS/Worklist server).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HiFusion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/>
              <a:t>for </a:t>
            </a:r>
            <a:r>
              <a:rPr lang="en-US" dirty="0"/>
              <a:t>DICOM communication (PACS/Worklist server).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3" y="3486247"/>
            <a:ext cx="372104" cy="47587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14" y="4300225"/>
            <a:ext cx="372104" cy="4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16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83631" y="5172815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en-US" dirty="0"/>
              <a:t>Cybersecurity: </a:t>
            </a:r>
            <a:r>
              <a:rPr lang="fr-FR" dirty="0" err="1"/>
              <a:t>SessionManager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7" y="1848772"/>
            <a:ext cx="372104" cy="4758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6" y="2633479"/>
            <a:ext cx="372104" cy="47587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682821" y="1195029"/>
            <a:ext cx="91018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Applicative software: security and power management.</a:t>
            </a:r>
          </a:p>
          <a:p>
            <a:r>
              <a:rPr lang="en-US" dirty="0"/>
              <a:t>Configuration 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</a:t>
            </a:r>
            <a:r>
              <a:rPr lang="en-US" dirty="0" err="1"/>
              <a:t>SessionManager</a:t>
            </a:r>
            <a:r>
              <a:rPr lang="en-US" dirty="0"/>
              <a:t> window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Press Key combo: </a:t>
            </a:r>
            <a:r>
              <a:rPr lang="fr-FR" dirty="0"/>
              <a:t>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Enter password: 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Perform</a:t>
            </a:r>
            <a:r>
              <a:rPr lang="fr-FR" dirty="0"/>
              <a:t> setting modification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OK to save changes and enter password: </a:t>
            </a:r>
            <a:r>
              <a:rPr lang="fr-FR" dirty="0"/>
              <a:t>____________</a:t>
            </a:r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3" y="3486247"/>
            <a:ext cx="372104" cy="47587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14" y="4300225"/>
            <a:ext cx="372104" cy="4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91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83631" y="5172815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en-US" dirty="0"/>
              <a:t>Cybersecurity: </a:t>
            </a:r>
            <a:r>
              <a:rPr lang="fr-FR" dirty="0" err="1"/>
              <a:t>SessionManager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7" y="1848772"/>
            <a:ext cx="372104" cy="4758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6" y="2633479"/>
            <a:ext cx="372104" cy="47587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682821" y="1195029"/>
            <a:ext cx="910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Options available: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23" b="32801"/>
          <a:stretch/>
        </p:blipFill>
        <p:spPr>
          <a:xfrm>
            <a:off x="5612167" y="1319768"/>
            <a:ext cx="3040886" cy="485816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3" y="3486247"/>
            <a:ext cx="372104" cy="47587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14" y="4300225"/>
            <a:ext cx="372104" cy="4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40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83631" y="5172815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en-US" dirty="0"/>
              <a:t>Cybersecurity: </a:t>
            </a:r>
            <a:r>
              <a:rPr lang="fr-FR" dirty="0" err="1"/>
              <a:t>SessionManager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7" y="1848772"/>
            <a:ext cx="372104" cy="4758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6" y="2633479"/>
            <a:ext cx="372104" cy="47587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682821" y="1195029"/>
            <a:ext cx="910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 configurations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33" b="32842"/>
          <a:stretch/>
        </p:blipFill>
        <p:spPr>
          <a:xfrm>
            <a:off x="2322590" y="1664256"/>
            <a:ext cx="2864917" cy="460570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282" y="777982"/>
            <a:ext cx="2848888" cy="460570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3" t="31100" r="25733" b="31100"/>
          <a:stretch/>
        </p:blipFill>
        <p:spPr>
          <a:xfrm>
            <a:off x="5220965" y="3214080"/>
            <a:ext cx="2207024" cy="305587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3" t="31100" r="25733" b="31100"/>
          <a:stretch/>
        </p:blipFill>
        <p:spPr>
          <a:xfrm>
            <a:off x="6910680" y="771188"/>
            <a:ext cx="2207025" cy="305587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3" y="3486247"/>
            <a:ext cx="372104" cy="47587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14" y="4300225"/>
            <a:ext cx="372104" cy="4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6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1916832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/>
              <a:t>Basics: </a:t>
            </a:r>
            <a:r>
              <a:rPr lang="fr-FR" dirty="0" err="1"/>
              <a:t>Firmware</a:t>
            </a:r>
            <a:r>
              <a:rPr lang="fr-FR" dirty="0"/>
              <a:t>/Software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727174"/>
              </p:ext>
            </p:extLst>
          </p:nvPr>
        </p:nvGraphicFramePr>
        <p:xfrm>
          <a:off x="3068610" y="1162635"/>
          <a:ext cx="81280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709086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17358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Firmware</a:t>
                      </a:r>
                      <a:r>
                        <a:rPr lang="en-US" sz="2000" baseline="0" noProof="0" dirty="0"/>
                        <a:t> (on board)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Software (in computer)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37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MEP </a:t>
                      </a:r>
                      <a:r>
                        <a:rPr lang="en-US" sz="1600" noProof="0" dirty="0" err="1"/>
                        <a:t>Fone</a:t>
                      </a:r>
                      <a:endParaRPr lang="en-US" sz="1600" noProof="0" dirty="0"/>
                    </a:p>
                    <a:p>
                      <a:pPr algn="ctr"/>
                      <a:r>
                        <a:rPr lang="en-US" sz="1400" noProof="0" dirty="0"/>
                        <a:t>Main control</a:t>
                      </a:r>
                      <a:r>
                        <a:rPr lang="en-US" sz="1400" baseline="0" noProof="0" dirty="0"/>
                        <a:t> board firmware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Session Manager</a:t>
                      </a:r>
                    </a:p>
                    <a:p>
                      <a:pPr algn="ctr"/>
                      <a:r>
                        <a:rPr lang="en-US" noProof="0" dirty="0"/>
                        <a:t>Cybersecurity</a:t>
                      </a:r>
                      <a:r>
                        <a:rPr lang="en-US" baseline="0" noProof="0" dirty="0"/>
                        <a:t>/power off through MEP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888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GF </a:t>
                      </a:r>
                      <a:r>
                        <a:rPr lang="en-US" sz="1600" noProof="0" dirty="0" err="1"/>
                        <a:t>Fone</a:t>
                      </a:r>
                      <a:endParaRPr lang="en-US" sz="1600" noProof="0" dirty="0"/>
                    </a:p>
                    <a:p>
                      <a:pPr algn="ctr"/>
                      <a:r>
                        <a:rPr lang="en-US" sz="1400" noProof="0" dirty="0"/>
                        <a:t>Firmware for cooling system.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/>
                        <a:t>FOne</a:t>
                      </a:r>
                      <a:r>
                        <a:rPr lang="en-US" sz="1600" baseline="0" noProof="0" dirty="0"/>
                        <a:t> Therapy</a:t>
                      </a:r>
                    </a:p>
                    <a:p>
                      <a:pPr algn="ctr"/>
                      <a:r>
                        <a:rPr lang="en-US" baseline="0" noProof="0" dirty="0"/>
                        <a:t>Treatment interface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82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Mot </a:t>
                      </a:r>
                      <a:r>
                        <a:rPr lang="en-US" sz="1600" noProof="0" dirty="0" err="1"/>
                        <a:t>Fone</a:t>
                      </a:r>
                      <a:endParaRPr lang="en-US" sz="1600" noProof="0" dirty="0"/>
                    </a:p>
                    <a:p>
                      <a:pPr algn="ctr"/>
                      <a:r>
                        <a:rPr lang="en-US" sz="1400" noProof="0" dirty="0"/>
                        <a:t>Firmware</a:t>
                      </a:r>
                      <a:r>
                        <a:rPr lang="en-US" sz="1400" baseline="0" noProof="0" dirty="0"/>
                        <a:t> for probe holder movements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/>
                        <a:t>HiFusion</a:t>
                      </a:r>
                      <a:endParaRPr lang="en-US" sz="1600" noProof="0" dirty="0"/>
                    </a:p>
                    <a:p>
                      <a:pPr algn="ctr"/>
                      <a:r>
                        <a:rPr lang="en-US" sz="1400" noProof="0" dirty="0"/>
                        <a:t>Image manipulation and fusion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42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/>
                        <a:t>Ampli</a:t>
                      </a:r>
                      <a:r>
                        <a:rPr lang="en-US" sz="1600" noProof="0" dirty="0"/>
                        <a:t> </a:t>
                      </a:r>
                      <a:r>
                        <a:rPr lang="en-US" sz="1600" noProof="0" dirty="0" err="1"/>
                        <a:t>Fone</a:t>
                      </a:r>
                      <a:endParaRPr lang="en-US" sz="1600" noProof="0" dirty="0"/>
                    </a:p>
                    <a:p>
                      <a:pPr algn="ctr"/>
                      <a:r>
                        <a:rPr lang="en-US" sz="1400" noProof="0" dirty="0"/>
                        <a:t>Firmware for power generator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/>
                        <a:t>Fone</a:t>
                      </a:r>
                      <a:r>
                        <a:rPr lang="en-US" sz="1600" baseline="0" noProof="0" dirty="0" err="1"/>
                        <a:t>Setup</a:t>
                      </a:r>
                      <a:endParaRPr lang="en-US" sz="1600" baseline="0" noProof="0" dirty="0"/>
                    </a:p>
                    <a:p>
                      <a:pPr algn="ctr"/>
                      <a:r>
                        <a:rPr lang="en-US" sz="1400" noProof="0" dirty="0"/>
                        <a:t>Maintenance:</a:t>
                      </a:r>
                      <a:r>
                        <a:rPr lang="en-US" sz="1400" baseline="0" noProof="0" dirty="0"/>
                        <a:t> calibration and handling</a:t>
                      </a:r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295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Probe </a:t>
                      </a:r>
                      <a:r>
                        <a:rPr lang="en-US" sz="1600" noProof="0" dirty="0" err="1"/>
                        <a:t>Fone</a:t>
                      </a:r>
                      <a:endParaRPr lang="en-US" sz="1600" noProof="0" dirty="0"/>
                    </a:p>
                    <a:p>
                      <a:pPr algn="ctr"/>
                      <a:r>
                        <a:rPr lang="en-US" sz="1400" noProof="0" dirty="0"/>
                        <a:t>Firmware into Probe</a:t>
                      </a:r>
                      <a:r>
                        <a:rPr lang="en-US" sz="1400" baseline="0" noProof="0" dirty="0"/>
                        <a:t> for managing its data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/>
                        <a:t>USScanner</a:t>
                      </a:r>
                      <a:r>
                        <a:rPr lang="en-US" sz="1600" noProof="0" dirty="0"/>
                        <a:t> </a:t>
                      </a:r>
                      <a:r>
                        <a:rPr lang="en-US" sz="1600" noProof="0" dirty="0" err="1"/>
                        <a:t>TcpIp</a:t>
                      </a:r>
                      <a:endParaRPr lang="en-US" sz="1600" noProof="0" dirty="0"/>
                    </a:p>
                    <a:p>
                      <a:pPr algn="ctr"/>
                      <a:r>
                        <a:rPr lang="en-US" sz="1400" noProof="0" dirty="0"/>
                        <a:t>U/S scanner dashboard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32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35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1916832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/>
              <a:t>Basics: Architecture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2682821" y="1226470"/>
            <a:ext cx="8564201" cy="4794817"/>
            <a:chOff x="2716375" y="1226331"/>
            <a:chExt cx="7479712" cy="3696877"/>
          </a:xfrm>
        </p:grpSpPr>
        <p:grpSp>
          <p:nvGrpSpPr>
            <p:cNvPr id="14" name="Groupe 13"/>
            <p:cNvGrpSpPr/>
            <p:nvPr/>
          </p:nvGrpSpPr>
          <p:grpSpPr>
            <a:xfrm>
              <a:off x="2716375" y="1226331"/>
              <a:ext cx="7479712" cy="3696877"/>
              <a:chOff x="1196744" y="1892363"/>
              <a:chExt cx="7479712" cy="3696877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482028" y="1892363"/>
                <a:ext cx="2016224" cy="17636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solidFill>
                      <a:srgbClr val="1E24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Focal One computer</a:t>
                </a:r>
              </a:p>
              <a:p>
                <a:pPr algn="ctr"/>
                <a:r>
                  <a:rPr lang="fr-FR" sz="1400" b="1" dirty="0">
                    <a:solidFill>
                      <a:srgbClr val="1E24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(Windows 7)</a:t>
                </a:r>
              </a:p>
              <a:p>
                <a:pPr algn="ctr"/>
                <a:endParaRPr lang="fr-FR" sz="1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sz="1400" dirty="0" err="1">
                    <a:solidFill>
                      <a:srgbClr val="E2001A"/>
                    </a:solidFill>
                    <a:latin typeface="Trebuchet MS" panose="020B0603020202020204" pitchFamily="34" charset="0"/>
                  </a:rPr>
                  <a:t>FOneTherapy</a:t>
                </a:r>
                <a:endParaRPr lang="fr-FR" sz="1400" dirty="0">
                  <a:solidFill>
                    <a:srgbClr val="E2001A"/>
                  </a:solidFill>
                  <a:latin typeface="Trebuchet MS" panose="020B0603020202020204" pitchFamily="34" charset="0"/>
                </a:endParaRPr>
              </a:p>
              <a:p>
                <a:pPr algn="ctr"/>
                <a:r>
                  <a:rPr lang="fr-FR" sz="1400" dirty="0" err="1">
                    <a:solidFill>
                      <a:srgbClr val="E2001A"/>
                    </a:solidFill>
                    <a:latin typeface="Trebuchet MS" panose="020B0603020202020204" pitchFamily="34" charset="0"/>
                  </a:rPr>
                  <a:t>FOneSetup</a:t>
                </a:r>
                <a:endParaRPr lang="fr-FR" sz="1400" dirty="0">
                  <a:solidFill>
                    <a:srgbClr val="E2001A"/>
                  </a:solidFill>
                  <a:latin typeface="Trebuchet MS" panose="020B0603020202020204" pitchFamily="34" charset="0"/>
                </a:endParaRPr>
              </a:p>
              <a:p>
                <a:pPr algn="ctr"/>
                <a:r>
                  <a:rPr lang="fr-FR" sz="1400" dirty="0">
                    <a:solidFill>
                      <a:srgbClr val="E2001A"/>
                    </a:solidFill>
                    <a:latin typeface="Trebuchet MS" panose="020B0603020202020204" pitchFamily="34" charset="0"/>
                  </a:rPr>
                  <a:t>Session Manager</a:t>
                </a:r>
              </a:p>
              <a:p>
                <a:pPr algn="ctr"/>
                <a:r>
                  <a:rPr lang="fr-FR" sz="1400" dirty="0" err="1">
                    <a:solidFill>
                      <a:srgbClr val="E2001A"/>
                    </a:solidFill>
                    <a:latin typeface="Trebuchet MS" panose="020B0603020202020204" pitchFamily="34" charset="0"/>
                  </a:rPr>
                  <a:t>HiFusion</a:t>
                </a:r>
                <a:endParaRPr lang="fr-FR" sz="1400" dirty="0">
                  <a:solidFill>
                    <a:srgbClr val="E2001A"/>
                  </a:solidFill>
                  <a:latin typeface="Trebuchet MS" panose="020B0603020202020204" pitchFamily="34" charset="0"/>
                </a:endParaRPr>
              </a:p>
              <a:p>
                <a:pPr algn="ctr"/>
                <a:r>
                  <a:rPr lang="fr-FR" sz="1400" dirty="0" err="1">
                    <a:solidFill>
                      <a:srgbClr val="E2001A"/>
                    </a:solidFill>
                    <a:latin typeface="Trebuchet MS" panose="020B0603020202020204" pitchFamily="34" charset="0"/>
                  </a:rPr>
                  <a:t>USScanner_TcpIp</a:t>
                </a:r>
                <a:endParaRPr lang="fr-FR" sz="1400" dirty="0">
                  <a:solidFill>
                    <a:srgbClr val="E2001A"/>
                  </a:solidFill>
                  <a:latin typeface="Trebuchet MS" panose="020B0603020202020204" pitchFamily="34" charset="0"/>
                </a:endParaRPr>
              </a:p>
              <a:p>
                <a:pPr algn="ctr"/>
                <a:endParaRPr lang="fr-FR" sz="1400" dirty="0">
                  <a:solidFill>
                    <a:srgbClr val="E2001A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5960805" y="1892363"/>
                <a:ext cx="2448272" cy="73563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1E24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 </a:t>
                </a:r>
                <a:r>
                  <a:rPr lang="fr-FR" sz="1400" b="1" dirty="0" err="1">
                    <a:solidFill>
                      <a:srgbClr val="1E24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electronic</a:t>
                </a:r>
                <a:r>
                  <a:rPr lang="fr-FR" sz="1400" b="1" dirty="0">
                    <a:solidFill>
                      <a:srgbClr val="1E24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b="1" dirty="0" err="1">
                    <a:solidFill>
                      <a:srgbClr val="1E24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boards</a:t>
                </a:r>
                <a:endParaRPr lang="fr-FR" sz="1400" b="1" dirty="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fr-FR" sz="1400" b="1" dirty="0"/>
              </a:p>
              <a:p>
                <a:pPr algn="ctr"/>
                <a:r>
                  <a:rPr lang="fr-FR" sz="1400" dirty="0" err="1">
                    <a:solidFill>
                      <a:srgbClr val="E2001A"/>
                    </a:solidFill>
                    <a:latin typeface="Trebuchet MS" panose="020B0603020202020204" pitchFamily="34" charset="0"/>
                  </a:rPr>
                  <a:t>MEP_Fone</a:t>
                </a:r>
                <a:endParaRPr lang="fr-FR" sz="1400" dirty="0">
                  <a:solidFill>
                    <a:srgbClr val="E2001A"/>
                  </a:solidFill>
                  <a:latin typeface="Trebuchet MS" panose="020B0603020202020204" pitchFamily="34" charset="0"/>
                </a:endParaRPr>
              </a:p>
              <a:p>
                <a:pPr algn="ctr"/>
                <a:endParaRPr lang="fr-FR" sz="1400" dirty="0">
                  <a:solidFill>
                    <a:srgbClr val="E2001A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3626044" y="4376033"/>
                <a:ext cx="1728192" cy="7386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>
                    <a:solidFill>
                      <a:srgbClr val="1E24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Amplifier</a:t>
                </a:r>
              </a:p>
              <a:p>
                <a:pPr algn="ctr"/>
                <a:endParaRPr lang="fr-FR" sz="1400" b="1"/>
              </a:p>
              <a:p>
                <a:pPr algn="ctr"/>
                <a:r>
                  <a:rPr lang="fr-FR" sz="1400">
                    <a:solidFill>
                      <a:srgbClr val="E2001A"/>
                    </a:solidFill>
                    <a:latin typeface="Trebuchet MS" panose="020B0603020202020204" pitchFamily="34" charset="0"/>
                  </a:rPr>
                  <a:t>Ampli_FOne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1386469" y="1897972"/>
                <a:ext cx="2088232" cy="10559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1E24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Focal One computer</a:t>
                </a:r>
              </a:p>
              <a:p>
                <a:pPr algn="ctr"/>
                <a:r>
                  <a:rPr lang="fr-FR" sz="1100" b="1" dirty="0">
                    <a:solidFill>
                      <a:srgbClr val="1E24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(Matrox Acquisition </a:t>
                </a:r>
                <a:r>
                  <a:rPr lang="fr-FR" sz="1100" b="1" dirty="0" err="1">
                    <a:solidFill>
                      <a:srgbClr val="1E24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board</a:t>
                </a:r>
                <a:r>
                  <a:rPr lang="fr-FR" sz="1100" b="1" dirty="0">
                    <a:solidFill>
                      <a:srgbClr val="1E24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fr-FR" sz="1100" b="1" dirty="0">
                    <a:solidFill>
                      <a:srgbClr val="1E24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fr-FR" sz="1400" dirty="0">
                    <a:solidFill>
                      <a:srgbClr val="E2001A"/>
                    </a:solidFill>
                    <a:latin typeface="Trebuchet MS" panose="020B0603020202020204" pitchFamily="34" charset="0"/>
                  </a:rPr>
                  <a:t>« Matrox software »</a:t>
                </a:r>
              </a:p>
              <a:p>
                <a:pPr algn="ctr"/>
                <a:endParaRPr lang="fr-FR" sz="1100" dirty="0">
                  <a:solidFill>
                    <a:srgbClr val="E2001A"/>
                  </a:solidFill>
                  <a:latin typeface="Trebuchet MS" panose="020B0603020202020204" pitchFamily="34" charset="0"/>
                </a:endParaRPr>
              </a:p>
              <a:p>
                <a:pPr algn="ctr"/>
                <a:endParaRPr lang="fr-FR" sz="1100" dirty="0">
                  <a:solidFill>
                    <a:srgbClr val="E2001A"/>
                  </a:solidFill>
                  <a:latin typeface="Trebuchet MS" panose="020B0603020202020204" pitchFamily="34" charset="0"/>
                </a:endParaRPr>
              </a:p>
              <a:p>
                <a:pPr algn="ctr"/>
                <a:endParaRPr lang="fr-FR" sz="1100" dirty="0">
                  <a:solidFill>
                    <a:srgbClr val="E2001A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1573816" y="3658847"/>
                <a:ext cx="1728192" cy="307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>
                    <a:solidFill>
                      <a:srgbClr val="1E24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Ultrasound</a:t>
                </a:r>
              </a:p>
            </p:txBody>
          </p:sp>
          <p:cxnSp>
            <p:nvCxnSpPr>
              <p:cNvPr id="20" name="Connecteur droit avec flèche 19"/>
              <p:cNvCxnSpPr>
                <a:stCxn id="15" idx="2"/>
                <a:endCxn id="17" idx="0"/>
              </p:cNvCxnSpPr>
              <p:nvPr/>
            </p:nvCxnSpPr>
            <p:spPr>
              <a:xfrm>
                <a:off x="4490140" y="3655995"/>
                <a:ext cx="0" cy="72003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/>
              <p:cNvCxnSpPr/>
              <p:nvPr/>
            </p:nvCxnSpPr>
            <p:spPr>
              <a:xfrm>
                <a:off x="2000365" y="2969111"/>
                <a:ext cx="98" cy="689736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/>
              <p:cNvCxnSpPr/>
              <p:nvPr/>
            </p:nvCxnSpPr>
            <p:spPr>
              <a:xfrm flipV="1">
                <a:off x="2843808" y="2969111"/>
                <a:ext cx="8789" cy="6897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/>
              <p:nvPr/>
            </p:nvCxnSpPr>
            <p:spPr>
              <a:xfrm>
                <a:off x="5498252" y="2263782"/>
                <a:ext cx="490209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23"/>
              <p:cNvSpPr txBox="1"/>
              <p:nvPr/>
            </p:nvSpPr>
            <p:spPr>
              <a:xfrm>
                <a:off x="2834287" y="3206490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solidFill>
                      <a:srgbClr val="1E24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DVI</a:t>
                </a: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1196744" y="3158664"/>
                <a:ext cx="8611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1E24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Ethernet</a:t>
                </a: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4490140" y="3864925"/>
                <a:ext cx="5549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>
                    <a:solidFill>
                      <a:srgbClr val="1E24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USB</a:t>
                </a: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5444046" y="1972161"/>
                <a:ext cx="5986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solidFill>
                      <a:srgbClr val="1E24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USB</a:t>
                </a: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6948264" y="3270743"/>
                <a:ext cx="1728192" cy="7386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>
                    <a:solidFill>
                      <a:srgbClr val="1E24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Cooling unit</a:t>
                </a:r>
              </a:p>
              <a:p>
                <a:pPr algn="ctr"/>
                <a:endParaRPr lang="fr-FR" sz="1400" b="1"/>
              </a:p>
              <a:p>
                <a:pPr algn="ctr"/>
                <a:r>
                  <a:rPr lang="fr-FR" sz="1400">
                    <a:solidFill>
                      <a:srgbClr val="E2001A"/>
                    </a:solidFill>
                    <a:latin typeface="Trebuchet MS" panose="020B0603020202020204" pitchFamily="34" charset="0"/>
                  </a:rPr>
                  <a:t>GF_One</a:t>
                </a: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6948264" y="4222145"/>
                <a:ext cx="1728192" cy="7386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>
                    <a:solidFill>
                      <a:srgbClr val="1E24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Probe’s motors</a:t>
                </a:r>
              </a:p>
              <a:p>
                <a:pPr algn="ctr"/>
                <a:endParaRPr lang="fr-FR" sz="1400" b="1"/>
              </a:p>
              <a:p>
                <a:pPr algn="ctr"/>
                <a:r>
                  <a:rPr lang="fr-FR" sz="1400">
                    <a:solidFill>
                      <a:srgbClr val="E2001A"/>
                    </a:solidFill>
                    <a:latin typeface="Trebuchet MS" panose="020B0603020202020204" pitchFamily="34" charset="0"/>
                  </a:rPr>
                  <a:t>MOT_FOne</a:t>
                </a: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1573817" y="4376033"/>
                <a:ext cx="1728192" cy="7386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>
                    <a:solidFill>
                      <a:srgbClr val="1E24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DF Probe</a:t>
                </a:r>
              </a:p>
              <a:p>
                <a:pPr algn="ctr"/>
                <a:endParaRPr lang="fr-FR" sz="1400" b="1"/>
              </a:p>
              <a:p>
                <a:pPr algn="ctr"/>
                <a:r>
                  <a:rPr lang="fr-FR" sz="1400">
                    <a:solidFill>
                      <a:srgbClr val="E2001A"/>
                    </a:solidFill>
                    <a:latin typeface="Trebuchet MS" panose="020B0603020202020204" pitchFamily="34" charset="0"/>
                  </a:rPr>
                  <a:t>Probe_FOne</a:t>
                </a:r>
              </a:p>
            </p:txBody>
          </p:sp>
          <p:cxnSp>
            <p:nvCxnSpPr>
              <p:cNvPr id="31" name="Connecteur droit avec flèche 30"/>
              <p:cNvCxnSpPr>
                <a:stCxn id="17" idx="1"/>
                <a:endCxn id="30" idx="3"/>
              </p:cNvCxnSpPr>
              <p:nvPr/>
            </p:nvCxnSpPr>
            <p:spPr>
              <a:xfrm flipH="1">
                <a:off x="3302009" y="4745365"/>
                <a:ext cx="324035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avec flèche 31"/>
              <p:cNvCxnSpPr>
                <a:endCxn id="29" idx="1"/>
              </p:cNvCxnSpPr>
              <p:nvPr/>
            </p:nvCxnSpPr>
            <p:spPr>
              <a:xfrm>
                <a:off x="6243296" y="4591477"/>
                <a:ext cx="70496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avec flèche 32"/>
              <p:cNvCxnSpPr>
                <a:endCxn id="28" idx="1"/>
              </p:cNvCxnSpPr>
              <p:nvPr/>
            </p:nvCxnSpPr>
            <p:spPr>
              <a:xfrm>
                <a:off x="6243296" y="3640075"/>
                <a:ext cx="70496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 flipH="1">
                <a:off x="2437914" y="5516762"/>
                <a:ext cx="3650814" cy="47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>
                <a:endCxn id="30" idx="2"/>
              </p:cNvCxnSpPr>
              <p:nvPr/>
            </p:nvCxnSpPr>
            <p:spPr>
              <a:xfrm flipV="1">
                <a:off x="2437913" y="5114697"/>
                <a:ext cx="0" cy="40206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avec flèche 35"/>
              <p:cNvCxnSpPr/>
              <p:nvPr/>
            </p:nvCxnSpPr>
            <p:spPr>
              <a:xfrm flipH="1" flipV="1">
                <a:off x="6224904" y="2631027"/>
                <a:ext cx="7840" cy="19604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ZoneTexte 36"/>
              <p:cNvSpPr txBox="1"/>
              <p:nvPr/>
            </p:nvSpPr>
            <p:spPr>
              <a:xfrm>
                <a:off x="3707904" y="5281463"/>
                <a:ext cx="7328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>
                    <a:solidFill>
                      <a:srgbClr val="1E24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RS232</a:t>
                </a:r>
              </a:p>
            </p:txBody>
          </p:sp>
          <p:cxnSp>
            <p:nvCxnSpPr>
              <p:cNvPr id="38" name="Connecteur droit avec flèche 37"/>
              <p:cNvCxnSpPr>
                <a:endCxn id="17" idx="3"/>
              </p:cNvCxnSpPr>
              <p:nvPr/>
            </p:nvCxnSpPr>
            <p:spPr>
              <a:xfrm flipH="1">
                <a:off x="5354236" y="4744895"/>
                <a:ext cx="606569" cy="4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en angle 38"/>
              <p:cNvCxnSpPr>
                <a:stCxn id="30" idx="0"/>
                <a:endCxn id="19" idx="2"/>
              </p:cNvCxnSpPr>
              <p:nvPr/>
            </p:nvCxnSpPr>
            <p:spPr>
              <a:xfrm rot="16200000" flipV="1">
                <a:off x="2233209" y="4171328"/>
                <a:ext cx="409409" cy="1"/>
              </a:xfrm>
              <a:prstGeom prst="bentConnector3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ZoneTexte 39"/>
            <p:cNvSpPr txBox="1"/>
            <p:nvPr/>
          </p:nvSpPr>
          <p:spPr>
            <a:xfrm>
              <a:off x="7794566" y="2111280"/>
              <a:ext cx="7048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 Bus</a:t>
              </a:r>
            </a:p>
          </p:txBody>
        </p:sp>
        <p:cxnSp>
          <p:nvCxnSpPr>
            <p:cNvPr id="41" name="Connecteur droit 40"/>
            <p:cNvCxnSpPr/>
            <p:nvPr/>
          </p:nvCxnSpPr>
          <p:spPr>
            <a:xfrm flipV="1">
              <a:off x="7464343" y="1945942"/>
              <a:ext cx="0" cy="21329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flipV="1">
              <a:off x="7608359" y="1964997"/>
              <a:ext cx="0" cy="2885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4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1916832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634083"/>
          </a:xfrm>
        </p:spPr>
        <p:txBody>
          <a:bodyPr/>
          <a:lstStyle/>
          <a:p>
            <a:r>
              <a:rPr lang="en-US" dirty="0"/>
              <a:t>Basics COM port assignment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682821" y="908720"/>
            <a:ext cx="887948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 port assignment:</a:t>
            </a:r>
          </a:p>
          <a:p>
            <a:endParaRPr lang="en-US" dirty="0"/>
          </a:p>
          <a:p>
            <a:r>
              <a:rPr lang="en-US" dirty="0"/>
              <a:t>COM port can be seen in computer manager, Ports COM &amp; LPT.</a:t>
            </a:r>
          </a:p>
          <a:p>
            <a:r>
              <a:rPr lang="en-US" dirty="0"/>
              <a:t>MEP and Amplifier  are display the same: the same chip is used for interfacing.</a:t>
            </a:r>
          </a:p>
          <a:p>
            <a:endParaRPr lang="en-US" dirty="0"/>
          </a:p>
          <a:p>
            <a:r>
              <a:rPr lang="en-US" dirty="0"/>
              <a:t>Tip for identifying: press E/S button to deactivate amplifier, MEP will remain displayed.</a:t>
            </a:r>
          </a:p>
          <a:p>
            <a:endParaRPr lang="en-US" dirty="0"/>
          </a:p>
          <a:p>
            <a:r>
              <a:rPr lang="en-US" u="sng" dirty="0">
                <a:solidFill>
                  <a:srgbClr val="FF0000"/>
                </a:solidFill>
              </a:rPr>
              <a:t>/!\</a:t>
            </a:r>
            <a:r>
              <a:rPr lang="en-US" dirty="0"/>
              <a:t> Port COM assignment in computer manager and Technical Files </a:t>
            </a:r>
            <a:r>
              <a:rPr lang="en-US" u="sng" dirty="0"/>
              <a:t>must</a:t>
            </a:r>
            <a:r>
              <a:rPr lang="en-US" dirty="0"/>
              <a:t> match. </a:t>
            </a:r>
            <a:r>
              <a:rPr lang="en-US" u="sng" dirty="0">
                <a:solidFill>
                  <a:srgbClr val="FF0000"/>
                </a:solidFill>
              </a:rPr>
              <a:t>/!\</a:t>
            </a:r>
          </a:p>
          <a:p>
            <a:r>
              <a:rPr lang="en-US" u="sng" dirty="0">
                <a:solidFill>
                  <a:srgbClr val="FF0000"/>
                </a:solidFill>
              </a:rPr>
              <a:t>/!\</a:t>
            </a:r>
            <a:r>
              <a:rPr lang="en-US" dirty="0"/>
              <a:t> If computer is restarted for any reason, Windows can change COM assignment</a:t>
            </a:r>
            <a:endParaRPr lang="en-US" u="sng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12"/>
          <a:stretch/>
        </p:blipFill>
        <p:spPr>
          <a:xfrm>
            <a:off x="2400400" y="3569196"/>
            <a:ext cx="4731695" cy="129996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33"/>
          <a:stretch/>
        </p:blipFill>
        <p:spPr>
          <a:xfrm>
            <a:off x="2400402" y="5067106"/>
            <a:ext cx="4731694" cy="118371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731" y="3630505"/>
            <a:ext cx="3051784" cy="268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1916832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en-US" dirty="0"/>
              <a:t>Basics: TCP/IP address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682821" y="1139097"/>
            <a:ext cx="95019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communication purpose some network adapter are set in fixed IP mode:</a:t>
            </a:r>
          </a:p>
          <a:p>
            <a:r>
              <a:rPr lang="en-US" dirty="0"/>
              <a:t>U/S scanner and computer network adapter to U/S scanner.</a:t>
            </a:r>
          </a:p>
          <a:p>
            <a:r>
              <a:rPr lang="en-US" dirty="0"/>
              <a:t>Network adapter to DICOM connection is set in DICOM lesson.</a:t>
            </a:r>
          </a:p>
          <a:p>
            <a:endParaRPr lang="en-US" dirty="0"/>
          </a:p>
          <a:p>
            <a:r>
              <a:rPr lang="en-US" u="sng" dirty="0">
                <a:solidFill>
                  <a:srgbClr val="E2001A"/>
                </a:solidFill>
              </a:rPr>
              <a:t>/!\</a:t>
            </a:r>
            <a:r>
              <a:rPr lang="en-US" dirty="0"/>
              <a:t> U/S scanner IP address		           ≠          Computer network adapter IP address </a:t>
            </a:r>
            <a:r>
              <a:rPr lang="en-US" u="sng" dirty="0">
                <a:solidFill>
                  <a:srgbClr val="E2001A"/>
                </a:solidFill>
              </a:rPr>
              <a:t>/!\</a:t>
            </a:r>
            <a:endParaRPr lang="en-US" dirty="0">
              <a:solidFill>
                <a:srgbClr val="E2001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7248128" y="2780928"/>
            <a:ext cx="0" cy="3456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832304" y="270892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169.254.42.1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320136" y="3296219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for computer network adapter connected to U/S scanner.</a:t>
            </a:r>
          </a:p>
          <a:p>
            <a:endParaRPr lang="en-US" dirty="0"/>
          </a:p>
          <a:p>
            <a:r>
              <a:rPr lang="en-US" dirty="0"/>
              <a:t>Computer have 2 network adapter, to find the right adapter, disconnect DICOM connection, the remaining one is for U/S scanner. 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58471" y="278092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169.254.42.25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29754" y="3229152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Setting must be the same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U/S scanner network adapter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FO, </a:t>
            </a:r>
            <a:r>
              <a:rPr lang="en-US" dirty="0">
                <a:solidFill>
                  <a:srgbClr val="0070C0"/>
                </a:solidFill>
              </a:rPr>
              <a:t>U/S scanner dashboard </a:t>
            </a:r>
            <a:r>
              <a:rPr lang="en-US" dirty="0"/>
              <a:t>setting (for all windows users).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FOneSetup</a:t>
            </a:r>
            <a:r>
              <a:rPr lang="en-US" dirty="0"/>
              <a:t>\</a:t>
            </a:r>
            <a:r>
              <a:rPr lang="en-US" dirty="0" err="1"/>
              <a:t>TechFile</a:t>
            </a:r>
            <a:r>
              <a:rPr lang="en-US" dirty="0"/>
              <a:t>\US Imaging Tab.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SessionManager</a:t>
            </a:r>
            <a:r>
              <a:rPr lang="en-US" dirty="0"/>
              <a:t> </a:t>
            </a:r>
            <a:r>
              <a:rPr lang="en-US" dirty="0" err="1"/>
              <a:t>config</a:t>
            </a:r>
            <a:r>
              <a:rPr lang="en-US" dirty="0"/>
              <a:t> 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Firewall exception rules.</a:t>
            </a:r>
          </a:p>
        </p:txBody>
      </p:sp>
    </p:spTree>
    <p:extLst>
      <p:ext uri="{BB962C8B-B14F-4D97-AF65-F5344CB8AC3E}">
        <p14:creationId xmlns:p14="http://schemas.microsoft.com/office/powerpoint/2010/main" val="276029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1916832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/>
              <a:t>Basics: version </a:t>
            </a:r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682821" y="908720"/>
            <a:ext cx="6506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software versions are summarized </a:t>
            </a:r>
            <a:r>
              <a:rPr lang="fr-FR" dirty="0"/>
              <a:t>in </a:t>
            </a:r>
            <a:r>
              <a:rPr lang="fr-FR" dirty="0" err="1"/>
              <a:t>FOneSetup</a:t>
            </a:r>
            <a:r>
              <a:rPr lang="fr-FR" dirty="0"/>
              <a:t> </a:t>
            </a:r>
            <a:r>
              <a:rPr lang="en-US" dirty="0"/>
              <a:t>software:</a:t>
            </a:r>
          </a:p>
          <a:p>
            <a:r>
              <a:rPr lang="en-US" dirty="0"/>
              <a:t>in Maintenance part, Version tab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/>
        </p:blipFill>
        <p:spPr>
          <a:xfrm>
            <a:off x="7032104" y="1374163"/>
            <a:ext cx="4783322" cy="49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4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2715092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en-US" dirty="0"/>
              <a:t>Board firmware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7" y="1848772"/>
            <a:ext cx="372104" cy="47587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567608" y="908720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Board firmware are usually pre-loaded.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Firmware are mature and no major change are expected.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Firmware upgrade are described in service manual, service bulletin and documentation of software </a:t>
            </a:r>
            <a:r>
              <a:rPr lang="en-US" dirty="0" err="1"/>
              <a:t>flashdrive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Required material: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to A type USB cable (motor, cooling board)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Small </a:t>
            </a:r>
            <a:r>
              <a:rPr lang="en-US" dirty="0" err="1"/>
              <a:t>torx</a:t>
            </a:r>
            <a:r>
              <a:rPr lang="en-US" dirty="0"/>
              <a:t> screwdriver (amplifier)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2567608" y="3250262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Board connection: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MEP, use genuine connection.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Motor, use remote USB port near U/S scanner USB port (above fuses)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Cooling, use onboard port board behind the MEP/Extension “door”.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Amplifier, turn OFF, remove master board, trip programming dip switch, place back, turn ON, use genuine connection.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Probe board: in EDAP TMS only.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1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3533830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42538" y="1780710"/>
            <a:ext cx="2114507" cy="3886951"/>
            <a:chOff x="-42538" y="1780710"/>
            <a:chExt cx="2114507" cy="3886951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Basics</a:t>
              </a:r>
            </a:p>
          </p:txBody>
        </p:sp>
        <p:sp>
          <p:nvSpPr>
            <p:cNvPr id="9" name="Organigramme : Processus 8"/>
            <p:cNvSpPr/>
            <p:nvPr/>
          </p:nvSpPr>
          <p:spPr>
            <a:xfrm>
              <a:off x="-42538" y="5055661"/>
              <a:ext cx="2114507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Cybersecurity</a:t>
              </a:r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49401" y="4236924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Important Files &amp; softwares</a:t>
              </a: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Boards firmware</a:t>
              </a: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Computer software</a:t>
              </a: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en-US" dirty="0"/>
              <a:t>Computer software : Behavior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7" y="1848772"/>
            <a:ext cx="372104" cy="4758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6" y="2633479"/>
            <a:ext cx="372104" cy="475877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7176120" y="1225861"/>
            <a:ext cx="0" cy="39313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488900" y="1225861"/>
            <a:ext cx="46872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Focal One </a:t>
            </a:r>
            <a:r>
              <a:rPr lang="en-US" dirty="0"/>
              <a:t>Windows User:</a:t>
            </a:r>
          </a:p>
          <a:p>
            <a:r>
              <a:rPr lang="en-US" dirty="0"/>
              <a:t>Automatic login (windows setting)</a:t>
            </a:r>
          </a:p>
          <a:p>
            <a:endParaRPr lang="en-US" dirty="0"/>
          </a:p>
          <a:p>
            <a:r>
              <a:rPr lang="en-US" dirty="0"/>
              <a:t>Start automatically </a:t>
            </a:r>
            <a:r>
              <a:rPr lang="en-US" dirty="0">
                <a:solidFill>
                  <a:srgbClr val="0070C0"/>
                </a:solidFill>
              </a:rPr>
              <a:t>Session Manager </a:t>
            </a:r>
            <a:r>
              <a:rPr lang="en-US" dirty="0"/>
              <a:t>(according user settings</a:t>
            </a:r>
            <a:r>
              <a:rPr lang="fr-FR" dirty="0"/>
              <a:t>: no </a:t>
            </a:r>
            <a:r>
              <a:rPr lang="fr-FR" dirty="0" err="1"/>
              <a:t>windows</a:t>
            </a:r>
            <a:r>
              <a:rPr lang="fr-FR" dirty="0"/>
              <a:t> desktop, Windows and Ctrl keys </a:t>
            </a:r>
            <a:r>
              <a:rPr lang="fr-FR" dirty="0" err="1"/>
              <a:t>disabled</a:t>
            </a:r>
            <a:r>
              <a:rPr lang="fr-FR" dirty="0"/>
              <a:t>…</a:t>
            </a:r>
            <a:r>
              <a:rPr lang="en-US" dirty="0"/>
              <a:t>).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err="1">
                <a:solidFill>
                  <a:srgbClr val="0070C0"/>
                </a:solidFill>
              </a:rPr>
              <a:t>FOne</a:t>
            </a:r>
            <a:r>
              <a:rPr lang="en-US" dirty="0">
                <a:solidFill>
                  <a:srgbClr val="0070C0"/>
                </a:solidFill>
              </a:rPr>
              <a:t> Therapy </a:t>
            </a:r>
            <a:r>
              <a:rPr lang="en-US" dirty="0"/>
              <a:t>start automatically on left screen (Session manager setting).</a:t>
            </a:r>
          </a:p>
          <a:p>
            <a:endParaRPr lang="en-US" dirty="0"/>
          </a:p>
          <a:p>
            <a:r>
              <a:rPr lang="en-US" dirty="0"/>
              <a:t>After Hospital login </a:t>
            </a:r>
            <a:r>
              <a:rPr lang="en-US" dirty="0" err="1">
                <a:solidFill>
                  <a:srgbClr val="0070C0"/>
                </a:solidFill>
              </a:rPr>
              <a:t>FOne</a:t>
            </a:r>
            <a:r>
              <a:rPr lang="en-US" dirty="0">
                <a:solidFill>
                  <a:srgbClr val="0070C0"/>
                </a:solidFill>
              </a:rPr>
              <a:t> Therapy </a:t>
            </a:r>
            <a:r>
              <a:rPr lang="en-US" dirty="0"/>
              <a:t>starts </a:t>
            </a:r>
            <a:r>
              <a:rPr lang="en-US" dirty="0" err="1">
                <a:solidFill>
                  <a:srgbClr val="0070C0"/>
                </a:solidFill>
              </a:rPr>
              <a:t>HiFusion</a:t>
            </a:r>
            <a:r>
              <a:rPr lang="en-US" dirty="0"/>
              <a:t> on right screen.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390863" y="1225861"/>
            <a:ext cx="46872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Administrateur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Windows User (requires password)</a:t>
            </a:r>
          </a:p>
          <a:p>
            <a:endParaRPr lang="en-US" dirty="0"/>
          </a:p>
          <a:p>
            <a:r>
              <a:rPr lang="en-US" dirty="0"/>
              <a:t>Require to log off twice. </a:t>
            </a:r>
          </a:p>
          <a:p>
            <a:endParaRPr lang="en-US" dirty="0"/>
          </a:p>
          <a:p>
            <a:r>
              <a:rPr lang="en-US" dirty="0"/>
              <a:t>Start automatically </a:t>
            </a:r>
            <a:r>
              <a:rPr lang="en-US" dirty="0">
                <a:solidFill>
                  <a:srgbClr val="0070C0"/>
                </a:solidFill>
              </a:rPr>
              <a:t>Session Manager </a:t>
            </a:r>
            <a:r>
              <a:rPr lang="en-US" dirty="0"/>
              <a:t>(according user settings</a:t>
            </a:r>
            <a:r>
              <a:rPr lang="fr-FR" dirty="0"/>
              <a:t>: </a:t>
            </a:r>
            <a:r>
              <a:rPr lang="fr-FR" dirty="0" err="1"/>
              <a:t>windows</a:t>
            </a:r>
            <a:r>
              <a:rPr lang="fr-FR" dirty="0"/>
              <a:t> desktop, Windows and Ctrl keys </a:t>
            </a:r>
            <a:r>
              <a:rPr lang="en-US" dirty="0"/>
              <a:t>enabled</a:t>
            </a:r>
            <a:r>
              <a:rPr lang="fr-FR" dirty="0"/>
              <a:t>, all options </a:t>
            </a:r>
            <a:r>
              <a:rPr lang="en-US" dirty="0"/>
              <a:t>available</a:t>
            </a:r>
            <a:r>
              <a:rPr lang="fr-FR" dirty="0"/>
              <a:t>…</a:t>
            </a:r>
            <a:r>
              <a:rPr lang="en-US" dirty="0"/>
              <a:t>).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49453"/>
      </p:ext>
    </p:extLst>
  </p:cSld>
  <p:clrMapOvr>
    <a:masterClrMapping/>
  </p:clrMapOvr>
</p:sld>
</file>

<file path=ppt/theme/theme1.xml><?xml version="1.0" encoding="utf-8"?>
<a:theme xmlns:a="http://schemas.openxmlformats.org/drawingml/2006/main" name="EDAP OK">
  <a:themeElements>
    <a:clrScheme name="Personnalisé 2">
      <a:dk1>
        <a:srgbClr val="151515"/>
      </a:dk1>
      <a:lt1>
        <a:srgbClr val="FFFFFF"/>
      </a:lt1>
      <a:dk2>
        <a:srgbClr val="004185"/>
      </a:dk2>
      <a:lt2>
        <a:srgbClr val="FFFFFF"/>
      </a:lt2>
      <a:accent1>
        <a:srgbClr val="004185"/>
      </a:accent1>
      <a:accent2>
        <a:srgbClr val="D20019"/>
      </a:accent2>
      <a:accent3>
        <a:srgbClr val="B6B6B6"/>
      </a:accent3>
      <a:accent4>
        <a:srgbClr val="CCCCCC"/>
      </a:accent4>
      <a:accent5>
        <a:srgbClr val="D6D6D6"/>
      </a:accent5>
      <a:accent6>
        <a:srgbClr val="1873B9"/>
      </a:accent6>
      <a:hlink>
        <a:srgbClr val="F59E00"/>
      </a:hlink>
      <a:folHlink>
        <a:srgbClr val="B2B2B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AP OK" id="{E1E43A58-B616-4A5B-A254-FC1629D0B8E6}" vid="{CA77F4B3-7C94-4F85-AB2F-01AED863E37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présentation Focal One_1</Template>
  <TotalTime>3703</TotalTime>
  <Words>2109</Words>
  <Application>Microsoft Office PowerPoint</Application>
  <PresentationFormat>Grand écran</PresentationFormat>
  <Paragraphs>571</Paragraphs>
  <Slides>27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EDAP OK</vt:lpstr>
      <vt:lpstr>Technical Training Lesson 5: Software</vt:lpstr>
      <vt:lpstr>Présentation PowerPoint</vt:lpstr>
      <vt:lpstr>Basics: Firmware/Software</vt:lpstr>
      <vt:lpstr>Basics: Architecture</vt:lpstr>
      <vt:lpstr>Basics COM port assignment</vt:lpstr>
      <vt:lpstr>Basics: TCP/IP address</vt:lpstr>
      <vt:lpstr>Basics: version summary</vt:lpstr>
      <vt:lpstr>Board firmware</vt:lpstr>
      <vt:lpstr>Computer software : Behavior</vt:lpstr>
      <vt:lpstr>Computer software</vt:lpstr>
      <vt:lpstr>Computer software: FOne Therapy</vt:lpstr>
      <vt:lpstr>Computer software: HiFusion</vt:lpstr>
      <vt:lpstr>Computer software: USScanner TCPIP</vt:lpstr>
      <vt:lpstr>Computer software: SessionManager</vt:lpstr>
      <vt:lpstr>Computer software: FOne Setup</vt:lpstr>
      <vt:lpstr>Computer software: FOne Setup</vt:lpstr>
      <vt:lpstr>Computer software: FOne Setup</vt:lpstr>
      <vt:lpstr>Computer software: FOne Setup</vt:lpstr>
      <vt:lpstr>Computer software: FOne Setup</vt:lpstr>
      <vt:lpstr>Important files and softwares</vt:lpstr>
      <vt:lpstr>Important files and softwares</vt:lpstr>
      <vt:lpstr>Important files and softwares</vt:lpstr>
      <vt:lpstr>Important files and softwares</vt:lpstr>
      <vt:lpstr>Cybersecurity</vt:lpstr>
      <vt:lpstr>Cybersecurity: SessionManager</vt:lpstr>
      <vt:lpstr>Cybersecurity: SessionManager</vt:lpstr>
      <vt:lpstr>Cybersecurity: SessionManager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 logiciels</dc:title>
  <dc:creator>Benjamin GONON-AGONI</dc:creator>
  <cp:lastModifiedBy>Thiebaut MANSUY</cp:lastModifiedBy>
  <cp:revision>157</cp:revision>
  <dcterms:created xsi:type="dcterms:W3CDTF">2014-01-03T07:58:21Z</dcterms:created>
  <dcterms:modified xsi:type="dcterms:W3CDTF">2020-12-09T17:38:10Z</dcterms:modified>
</cp:coreProperties>
</file>