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13"/>
  </p:notesMasterIdLst>
  <p:sldIdLst>
    <p:sldId id="286" r:id="rId2"/>
    <p:sldId id="280" r:id="rId3"/>
    <p:sldId id="293" r:id="rId4"/>
    <p:sldId id="294" r:id="rId5"/>
    <p:sldId id="298" r:id="rId6"/>
    <p:sldId id="302" r:id="rId7"/>
    <p:sldId id="305" r:id="rId8"/>
    <p:sldId id="299" r:id="rId9"/>
    <p:sldId id="304" r:id="rId10"/>
    <p:sldId id="301" r:id="rId11"/>
    <p:sldId id="29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3F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39" autoAdjust="0"/>
  </p:normalViewPr>
  <p:slideViewPr>
    <p:cSldViewPr>
      <p:cViewPr varScale="1">
        <p:scale>
          <a:sx n="95" d="100"/>
          <a:sy n="95" d="100"/>
        </p:scale>
        <p:origin x="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7136-5A50-4250-B99E-E059A26EF695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6D16-36CB-42A0-B8D6-DCAE418A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7F1-960B-41CE-B513-78B1B35B57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3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9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6" y="405086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15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8" y="1316769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84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Training</a:t>
            </a:r>
            <a:br>
              <a:rPr lang="en-US" dirty="0" smtClean="0"/>
            </a:br>
            <a:r>
              <a:rPr lang="en-US" smtClean="0"/>
              <a:t>Lesson 4: </a:t>
            </a:r>
            <a:r>
              <a:rPr lang="en-US" dirty="0" smtClean="0"/>
              <a:t>DICOM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797152"/>
            <a:ext cx="8941542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hospital: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NAME</a:t>
            </a:r>
            <a:r>
              <a:rPr lang="en-US" sz="1600" dirty="0" smtClean="0"/>
              <a:t>						Server “nickname”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AETITLE</a:t>
            </a:r>
            <a:r>
              <a:rPr lang="en-US" sz="1600" dirty="0" smtClean="0"/>
              <a:t>					Server name as it is on the PACS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ADDRESS</a:t>
            </a:r>
            <a:r>
              <a:rPr lang="en-US" sz="1600" dirty="0" smtClean="0"/>
              <a:t> 					Server IP 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PORT</a:t>
            </a:r>
            <a:r>
              <a:rPr lang="en-US" sz="1600" dirty="0" smtClean="0"/>
              <a:t>	 					Server port 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CGET</a:t>
            </a:r>
            <a:r>
              <a:rPr lang="en-US" sz="1600" dirty="0" smtClean="0"/>
              <a:t> 						</a:t>
            </a:r>
            <a:r>
              <a:rPr lang="en-US" sz="1600" b="1" dirty="0" smtClean="0"/>
              <a:t>!!ALWAYS UNTICK!!</a:t>
            </a:r>
            <a:endParaRPr lang="fr-FR" sz="1200" b="1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err="1"/>
              <a:t>HiFUsion</a:t>
            </a:r>
            <a:r>
              <a:rPr lang="fr-FR" dirty="0"/>
              <a:t> configuration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791744" y="1052736"/>
            <a:ext cx="6422216" cy="3672408"/>
            <a:chOff x="3791744" y="1052736"/>
            <a:chExt cx="6422216" cy="3672408"/>
          </a:xfrm>
        </p:grpSpPr>
        <p:pic>
          <p:nvPicPr>
            <p:cNvPr id="10" name="Picture 4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6" t="42124" r="1891" b="39874"/>
            <a:stretch/>
          </p:blipFill>
          <p:spPr bwMode="auto">
            <a:xfrm>
              <a:off x="3791744" y="1052736"/>
              <a:ext cx="6422216" cy="36724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63752" y="1628800"/>
              <a:ext cx="6264696" cy="1440160"/>
            </a:xfrm>
            <a:prstGeom prst="rect">
              <a:avLst/>
            </a:prstGeom>
            <a:noFill/>
            <a:ln w="38100">
              <a:solidFill>
                <a:srgbClr val="E2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hevron 5"/>
          <p:cNvSpPr/>
          <p:nvPr/>
        </p:nvSpPr>
        <p:spPr>
          <a:xfrm>
            <a:off x="1858786" y="2717266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12" name="Organigramme : Processus 11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Basics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rganigramme : Processus 12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 smtClean="0">
                  <a:solidFill>
                    <a:schemeClr val="bg1"/>
                  </a:solidFill>
                </a:rPr>
                <a:t>HiFusion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4" name="Organigramme : Processus 13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>
            <a:normAutofit/>
          </a:bodyPr>
          <a:lstStyle/>
          <a:p>
            <a:r>
              <a:rPr lang="fr-FR" dirty="0" err="1" smtClean="0"/>
              <a:t>FOneSetup</a:t>
            </a:r>
            <a:r>
              <a:rPr lang="fr-FR" dirty="0" smtClean="0"/>
              <a:t> configuration (for </a:t>
            </a:r>
            <a:r>
              <a:rPr lang="fr-FR" dirty="0" err="1" smtClean="0"/>
              <a:t>FOneTherapy</a:t>
            </a:r>
            <a:r>
              <a:rPr lang="fr-FR" smtClean="0"/>
              <a:t>)</a:t>
            </a:r>
            <a:endParaRPr lang="fr-FR" dirty="0"/>
          </a:p>
        </p:txBody>
      </p:sp>
      <p:pic>
        <p:nvPicPr>
          <p:cNvPr id="5" name="Picture 41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36413" r="51033" b="31237"/>
          <a:stretch/>
        </p:blipFill>
        <p:spPr bwMode="auto">
          <a:xfrm>
            <a:off x="5964005" y="1074306"/>
            <a:ext cx="6048672" cy="4047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293096"/>
            <a:ext cx="8941542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hospital: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sz="1600" dirty="0" smtClean="0"/>
              <a:t>						Store or WL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NAME						</a:t>
            </a:r>
            <a:r>
              <a:rPr lang="en-US" sz="1600" dirty="0" smtClean="0"/>
              <a:t>Server “nickname”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AETITLE</a:t>
            </a:r>
            <a:r>
              <a:rPr lang="en-US" sz="1600" dirty="0" smtClean="0"/>
              <a:t>					Server name as it is on the PACS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HOSTNAME / IP</a:t>
            </a:r>
            <a:r>
              <a:rPr lang="en-US" sz="1600" dirty="0" smtClean="0"/>
              <a:t> 				Server IP 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PORT</a:t>
            </a:r>
            <a:r>
              <a:rPr lang="en-US" sz="1600" dirty="0" smtClean="0"/>
              <a:t>	 					Server port 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SERVER STATUS</a:t>
            </a:r>
            <a:r>
              <a:rPr lang="en-US" sz="1600" dirty="0" smtClean="0"/>
              <a:t>				Activated if you want to use it.</a:t>
            </a: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567608" y="2864283"/>
            <a:ext cx="2808312" cy="1200329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IMPORTANT:</a:t>
            </a:r>
          </a:p>
          <a:p>
            <a:endParaRPr lang="en-US" dirty="0"/>
          </a:p>
          <a:p>
            <a:pPr algn="ctr"/>
            <a:r>
              <a:rPr lang="en-US" dirty="0" smtClean="0"/>
              <a:t>The configuration MUST be done per hospital.</a:t>
            </a:r>
            <a:endParaRPr lang="en-US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375920" y="3457377"/>
            <a:ext cx="8640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68008" y="1434346"/>
            <a:ext cx="1152128" cy="47026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13" name="Organigramme : Processus 12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Basics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rganigramme : Processus 13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rganigramme : Processus 14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 smtClean="0">
                  <a:solidFill>
                    <a:schemeClr val="bg1"/>
                  </a:solidFill>
                </a:rPr>
                <a:t>FOneSetup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2667509"/>
            <a:ext cx="372104" cy="47587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35760" y="54868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DICOM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LESSON GOALS: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Know DICOM basic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Know how to configure </a:t>
            </a:r>
            <a:r>
              <a:rPr lang="en-US" sz="2400" dirty="0" err="1" smtClean="0">
                <a:solidFill>
                  <a:schemeClr val="bg1"/>
                </a:solidFill>
              </a:rPr>
              <a:t>FOneSetup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how to configure </a:t>
            </a:r>
            <a:r>
              <a:rPr lang="en-US" sz="2400" dirty="0" err="1" smtClean="0">
                <a:solidFill>
                  <a:schemeClr val="bg1"/>
                </a:solidFill>
              </a:rPr>
              <a:t>HiFusion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>
            <a:normAutofit/>
          </a:bodyPr>
          <a:lstStyle/>
          <a:p>
            <a:r>
              <a:rPr lang="fr-FR" dirty="0" smtClean="0"/>
              <a:t>Basic: </a:t>
            </a:r>
            <a:r>
              <a:rPr lang="fr-FR" dirty="0" err="1" smtClean="0"/>
              <a:t>Explanations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1528255"/>
            <a:ext cx="8941542" cy="4597911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PACS</a:t>
            </a:r>
            <a:r>
              <a:rPr lang="en-US" sz="2000" dirty="0" smtClean="0"/>
              <a:t> 	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icture </a:t>
            </a:r>
            <a:r>
              <a:rPr lang="en-US" sz="2000" b="1" i="1" dirty="0" smtClean="0"/>
              <a:t>A</a:t>
            </a:r>
            <a:r>
              <a:rPr lang="en-US" sz="2000" i="1" dirty="0" smtClean="0"/>
              <a:t>rchiving and </a:t>
            </a:r>
            <a:r>
              <a:rPr lang="en-US" sz="2000" b="1" i="1" dirty="0" smtClean="0"/>
              <a:t>C</a:t>
            </a:r>
            <a:r>
              <a:rPr lang="en-US" sz="2000" i="1" dirty="0" smtClean="0"/>
              <a:t>ommunication </a:t>
            </a:r>
            <a:r>
              <a:rPr lang="en-US" sz="2000" b="1" i="1" dirty="0" smtClean="0"/>
              <a:t>S</a:t>
            </a:r>
            <a:r>
              <a:rPr lang="en-US" sz="2000" i="1" dirty="0" smtClean="0"/>
              <a:t>ystem</a:t>
            </a:r>
          </a:p>
          <a:p>
            <a:pPr marL="0" indent="0">
              <a:buNone/>
            </a:pPr>
            <a:r>
              <a:rPr lang="en-US" dirty="0" smtClean="0"/>
              <a:t>Allows the storage and communication of « images » in Dicom format (.</a:t>
            </a:r>
            <a:r>
              <a:rPr lang="en-US" dirty="0" err="1" smtClean="0"/>
              <a:t>dcm</a:t>
            </a:r>
            <a:r>
              <a:rPr lang="en-US" dirty="0" smtClean="0"/>
              <a:t> files).</a:t>
            </a:r>
          </a:p>
          <a:p>
            <a:pPr marL="0" indent="0">
              <a:buNone/>
            </a:pPr>
            <a:r>
              <a:rPr lang="en-US" dirty="0" smtClean="0"/>
              <a:t>Dicom format allows the encapsulation of various information: PDF, contours, PNG images, all the patient information…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Worklist</a:t>
            </a:r>
            <a:r>
              <a:rPr lang="en-US" sz="2000" dirty="0" smtClean="0"/>
              <a:t> 	(WL)</a:t>
            </a:r>
          </a:p>
          <a:p>
            <a:pPr marL="0" indent="0">
              <a:buNone/>
            </a:pPr>
            <a:r>
              <a:rPr lang="en-US" dirty="0" smtClean="0"/>
              <a:t>The worklist allows to “download” the patient data from the PACS to the machine using its name or ID.</a:t>
            </a:r>
          </a:p>
          <a:p>
            <a:pPr marL="0" indent="0">
              <a:buNone/>
            </a:pPr>
            <a:r>
              <a:rPr lang="en-US" dirty="0" smtClean="0"/>
              <a:t>All info will be entered automatically.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Query / Retrieve</a:t>
            </a:r>
          </a:p>
          <a:p>
            <a:pPr marL="0" indent="0">
              <a:buNone/>
            </a:pPr>
            <a:r>
              <a:rPr lang="en-US" dirty="0" smtClean="0"/>
              <a:t>QUERY is a function which “ask” the server if it has the information.</a:t>
            </a:r>
          </a:p>
          <a:p>
            <a:pPr marL="0" indent="0">
              <a:buNone/>
            </a:pPr>
            <a:r>
              <a:rPr lang="en-US" dirty="0" smtClean="0"/>
              <a:t>RETRIEVE is a function which “move” the information from the server.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1858786" y="1896354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6" name="Organigramme : Processus 5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Basics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Organigramme : Processus 6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rganigramme : Processus 7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/>
              <a:t>Basic</a:t>
            </a:r>
            <a:r>
              <a:rPr lang="fr-FR" dirty="0" smtClean="0"/>
              <a:t>: Options </a:t>
            </a:r>
            <a:r>
              <a:rPr lang="fr-FR" dirty="0" err="1" smtClean="0"/>
              <a:t>available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1528255"/>
            <a:ext cx="8941542" cy="45979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u="sng" dirty="0" smtClean="0"/>
              <a:t>LEVEL 1 </a:t>
            </a:r>
            <a:r>
              <a:rPr lang="en-GB" sz="2000" b="1" u="sng" dirty="0"/>
              <a:t>(free</a:t>
            </a:r>
            <a:r>
              <a:rPr lang="en-GB" sz="2000" b="1" u="sng" dirty="0" smtClean="0"/>
              <a:t>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en-GB" sz="1680" dirty="0" smtClean="0"/>
              <a:t>QUERY / RETRIEVE</a:t>
            </a:r>
            <a:endParaRPr lang="fr-FR" sz="1680" dirty="0"/>
          </a:p>
          <a:p>
            <a:pPr marL="0" indent="0">
              <a:buNone/>
            </a:pPr>
            <a:r>
              <a:rPr lang="en-GB" sz="1680" dirty="0"/>
              <a:t>	Load images and contours (if Dicom-RT) from the </a:t>
            </a:r>
            <a:r>
              <a:rPr lang="en-GB" sz="1680" dirty="0" smtClean="0"/>
              <a:t>PACS</a:t>
            </a:r>
          </a:p>
          <a:p>
            <a:pPr marL="0" indent="0">
              <a:buNone/>
            </a:pPr>
            <a:endParaRPr lang="fr-FR" sz="1680" dirty="0" smtClean="0"/>
          </a:p>
          <a:p>
            <a:pPr marL="0" indent="0">
              <a:buNone/>
            </a:pPr>
            <a:endParaRPr lang="fr-FR" sz="1680" dirty="0"/>
          </a:p>
          <a:p>
            <a:pPr marL="0" indent="0">
              <a:buNone/>
            </a:pPr>
            <a:r>
              <a:rPr lang="en-GB" sz="2000" b="1" u="sng" dirty="0" smtClean="0"/>
              <a:t>LEVEL 2 (option to purchase)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en-GB" sz="1680" dirty="0" smtClean="0"/>
              <a:t>QUERY / RETRIEVE</a:t>
            </a:r>
          </a:p>
          <a:p>
            <a:endParaRPr lang="fr-FR" sz="1680" dirty="0"/>
          </a:p>
          <a:p>
            <a:r>
              <a:rPr lang="en-GB" sz="1680" dirty="0"/>
              <a:t>Worklist </a:t>
            </a:r>
          </a:p>
          <a:p>
            <a:pPr marL="0" indent="0">
              <a:buNone/>
            </a:pPr>
            <a:r>
              <a:rPr lang="en-GB" sz="1680" dirty="0"/>
              <a:t>	Link between the Focal One and the hospital patient </a:t>
            </a:r>
            <a:r>
              <a:rPr lang="en-GB" sz="1680" dirty="0" smtClean="0"/>
              <a:t>list</a:t>
            </a:r>
          </a:p>
          <a:p>
            <a:pPr marL="0" indent="0">
              <a:buNone/>
            </a:pPr>
            <a:endParaRPr lang="fr-FR" sz="1680" dirty="0"/>
          </a:p>
          <a:p>
            <a:r>
              <a:rPr lang="en-GB" sz="1680" dirty="0"/>
              <a:t>Storage on the PACS (</a:t>
            </a:r>
            <a:r>
              <a:rPr lang="en-GB" sz="1680" dirty="0" err="1"/>
              <a:t>DicomGateway</a:t>
            </a:r>
            <a:r>
              <a:rPr lang="en-GB" sz="1680" dirty="0"/>
              <a:t>)</a:t>
            </a:r>
          </a:p>
          <a:p>
            <a:pPr marL="0" indent="0">
              <a:buNone/>
            </a:pPr>
            <a:r>
              <a:rPr lang="en-GB" sz="1680" dirty="0"/>
              <a:t>	Send treatment images and PDF report to the patient file </a:t>
            </a:r>
            <a:endParaRPr lang="fr-FR" dirty="0"/>
          </a:p>
        </p:txBody>
      </p:sp>
      <p:sp>
        <p:nvSpPr>
          <p:cNvPr id="4" name="Chevron 3"/>
          <p:cNvSpPr/>
          <p:nvPr/>
        </p:nvSpPr>
        <p:spPr>
          <a:xfrm>
            <a:off x="1858786" y="1896354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6" name="Organigramme : Processus 5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Basics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Organigramme : Processus 6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rganigramme : Processus 7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Basic: configuration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2495600" y="1196182"/>
            <a:ext cx="9433048" cy="4987636"/>
            <a:chOff x="2226444" y="1124746"/>
            <a:chExt cx="8478068" cy="4143415"/>
          </a:xfrm>
        </p:grpSpPr>
        <p:grpSp>
          <p:nvGrpSpPr>
            <p:cNvPr id="7" name="Group 40"/>
            <p:cNvGrpSpPr/>
            <p:nvPr/>
          </p:nvGrpSpPr>
          <p:grpSpPr>
            <a:xfrm>
              <a:off x="2226444" y="1124746"/>
              <a:ext cx="8478068" cy="4143415"/>
              <a:chOff x="766929" y="1127817"/>
              <a:chExt cx="8479717" cy="4144570"/>
            </a:xfrm>
          </p:grpSpPr>
          <p:sp>
            <p:nvSpPr>
              <p:cNvPr id="11" name="Text Box 6"/>
              <p:cNvSpPr txBox="1"/>
              <p:nvPr/>
            </p:nvSpPr>
            <p:spPr>
              <a:xfrm>
                <a:off x="7338275" y="3229617"/>
                <a:ext cx="1908371" cy="204277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PACS (Store)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export the database </a:t>
                </a:r>
                <a:r>
                  <a:rPr lang="en-US" sz="1100" i="1" u="sng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Focal One </a:t>
                </a:r>
                <a:r>
                  <a:rPr lang="en-US" sz="1100" i="1" u="sng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PACS</a:t>
                </a:r>
                <a:r>
                  <a:rPr lang="en-US" sz="1100" i="1" dirty="0" smtClean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7"/>
              <p:cNvGrpSpPr/>
              <p:nvPr/>
            </p:nvGrpSpPr>
            <p:grpSpPr>
              <a:xfrm>
                <a:off x="1756357" y="1127817"/>
                <a:ext cx="6554003" cy="1986333"/>
                <a:chOff x="-1343802" y="-746402"/>
                <a:chExt cx="6554003" cy="4371716"/>
              </a:xfrm>
            </p:grpSpPr>
            <p:sp>
              <p:nvSpPr>
                <p:cNvPr id="19" name="Text Box 1"/>
                <p:cNvSpPr txBox="1"/>
                <p:nvPr/>
              </p:nvSpPr>
              <p:spPr>
                <a:xfrm>
                  <a:off x="-1343802" y="-746402"/>
                  <a:ext cx="6554003" cy="437171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FOCAL ONE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18"/>
                <p:cNvSpPr txBox="1"/>
                <p:nvPr/>
              </p:nvSpPr>
              <p:spPr>
                <a:xfrm>
                  <a:off x="-1163252" y="-233274"/>
                  <a:ext cx="1620000" cy="372689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2E74B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HIFUsion configuration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LEVEL </a:t>
                  </a:r>
                  <a:r>
                    <a:rPr lang="en-US" sz="11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 (free)</a:t>
                  </a:r>
                  <a:endPara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Calling and storage </a:t>
                  </a: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AETITLE</a:t>
                  </a: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Storage port</a:t>
                  </a: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Storage directory 	D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:\DICOMPACS (</a:t>
                  </a:r>
                  <a:r>
                    <a:rPr lang="en-US" sz="11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must be created on the D drive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).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22"/>
                <p:cNvSpPr txBox="1"/>
                <p:nvPr/>
              </p:nvSpPr>
              <p:spPr>
                <a:xfrm>
                  <a:off x="3374135" y="-239745"/>
                  <a:ext cx="1620000" cy="373336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Tech File configuration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LEVEL 2</a:t>
                  </a:r>
                  <a:endPara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</a:t>
                  </a:r>
                  <a:r>
                    <a:rPr lang="en-US" sz="11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config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tab	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indent="90170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DICOM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indent="270510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“Present on the machine” box </a:t>
                  </a:r>
                  <a:r>
                    <a:rPr lang="en-US" sz="1100" dirty="0" smtClean="0">
                      <a:solidFill>
                        <a:srgbClr val="53813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checked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 Box 26"/>
              <p:cNvSpPr txBox="1"/>
              <p:nvPr/>
            </p:nvSpPr>
            <p:spPr>
              <a:xfrm>
                <a:off x="766929" y="3229617"/>
                <a:ext cx="1908000" cy="204277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PACS_1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2F549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allow the Focal One to search patient data from PACS and once selected, to load/display these data to the Focal One into the D:/DICOMPACS folder.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FOCAL ONE MUST BE ALLOWED ON THE SERVER BY THE IT DPMT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 Box 26"/>
            <p:cNvSpPr txBox="1"/>
            <p:nvPr/>
          </p:nvSpPr>
          <p:spPr>
            <a:xfrm>
              <a:off x="4278089" y="3225959"/>
              <a:ext cx="1907629" cy="20422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PACS_2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allow the Focal One to search patient data from PACS and once selected, to load/display these data to the Focal One into the D:/DICOMPACS folder.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FOCAL ONE MUST BE ALLOWED ON THE SERVER BY THE IT DPMT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"/>
            <p:cNvSpPr txBox="1"/>
            <p:nvPr/>
          </p:nvSpPr>
          <p:spPr>
            <a:xfrm>
              <a:off x="6744072" y="3225959"/>
              <a:ext cx="1908000" cy="20422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PACS (WL)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i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lang="en-US" sz="1100" i="1" dirty="0" smtClean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download patient data  </a:t>
              </a:r>
              <a:r>
                <a:rPr lang="en-US" sz="1100" i="1" u="sng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</a:t>
              </a:r>
              <a:r>
                <a:rPr lang="en-US" sz="1100" i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smtClean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PACS</a:t>
              </a:r>
              <a:r>
                <a:rPr lang="en-US" sz="1100" i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u="sng" dirty="0" smtClean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en-US" sz="1100" i="1" dirty="0" smtClean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 Focal One.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en-U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err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DicomGateway</a:t>
              </a:r>
              <a:r>
                <a:rPr lang="en-US" sz="1100" dirty="0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needs to be configure</a:t>
              </a:r>
            </a:p>
          </p:txBody>
        </p:sp>
      </p:grpSp>
      <p:sp>
        <p:nvSpPr>
          <p:cNvPr id="14" name="Chevron 13"/>
          <p:cNvSpPr/>
          <p:nvPr/>
        </p:nvSpPr>
        <p:spPr>
          <a:xfrm>
            <a:off x="1858786" y="1896354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16" name="Organigramme : Processus 15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Basics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7" name="Organigramme : Processus 16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rganigramme : Processus 17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Basic: Dicom Gateway</a:t>
            </a:r>
            <a:endParaRPr lang="fr-FR" dirty="0"/>
          </a:p>
        </p:txBody>
      </p:sp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6960096" y="1282132"/>
            <a:ext cx="4824536" cy="53872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Same information than the technical file for the store and the WL servers.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Product information: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FAMILY NUMBER</a:t>
            </a:r>
            <a:r>
              <a:rPr lang="en-US" sz="16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TYPE NUMBER</a:t>
            </a:r>
            <a:r>
              <a:rPr lang="en-US" sz="16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	3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SERIAL NUMBER</a:t>
            </a:r>
            <a:r>
              <a:rPr lang="en-US" sz="1600" dirty="0"/>
              <a:t>	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XXX (your Focal One serial number)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02" y="1052735"/>
            <a:ext cx="3370866" cy="5344379"/>
          </a:xfrm>
          <a:prstGeom prst="rect">
            <a:avLst/>
          </a:prstGeom>
        </p:spPr>
      </p:pic>
      <p:sp>
        <p:nvSpPr>
          <p:cNvPr id="5" name="Chevron 4"/>
          <p:cNvSpPr/>
          <p:nvPr/>
        </p:nvSpPr>
        <p:spPr>
          <a:xfrm>
            <a:off x="1858786" y="1896354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7" name="Organigramme : Processus 6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Basics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Basic: Find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more information are needed, please refer to the following documents (all are available on the </a:t>
            </a:r>
            <a:r>
              <a:rPr lang="en-US" dirty="0"/>
              <a:t>m</a:t>
            </a:r>
            <a:r>
              <a:rPr lang="en-US" dirty="0" smtClean="0"/>
              <a:t>aster software USB flash drive):</a:t>
            </a:r>
          </a:p>
          <a:p>
            <a:endParaRPr lang="en-US" dirty="0" smtClean="0"/>
          </a:p>
          <a:p>
            <a:pPr marL="7112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TMS 510003 – DII Dicom (FR &amp; ENG)</a:t>
            </a:r>
          </a:p>
          <a:p>
            <a:pPr lvl="1" indent="0">
              <a:buNone/>
            </a:pPr>
            <a:r>
              <a:rPr lang="en-US" dirty="0" smtClean="0"/>
              <a:t>	For Dicom setup</a:t>
            </a:r>
          </a:p>
          <a:p>
            <a:pPr marL="934838" lvl="1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711200" indent="-342900">
              <a:buFont typeface="Arial" panose="020B0604020202020204" pitchFamily="34" charset="0"/>
              <a:buChar char="•"/>
            </a:pPr>
            <a:r>
              <a:rPr lang="en-US" smtClean="0"/>
              <a:t>TMS </a:t>
            </a:r>
            <a:r>
              <a:rPr lang="en-US" smtClean="0"/>
              <a:t>510746 </a:t>
            </a:r>
            <a:r>
              <a:rPr lang="en-US" dirty="0" smtClean="0"/>
              <a:t>– Dicom conformance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dirty="0" smtClean="0"/>
              <a:t>TMS 511795 – Session Manager and cybersecurity (FR &amp; ENG)</a:t>
            </a:r>
          </a:p>
          <a:p>
            <a:pPr lvl="1" indent="0">
              <a:buNone/>
            </a:pPr>
            <a:r>
              <a:rPr lang="en-US" dirty="0" smtClean="0"/>
              <a:t>	For Firewall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dirty="0" smtClean="0"/>
              <a:t>TMS 512598 – MDS2 Focal One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896354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Basics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HiFusion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0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err="1" smtClean="0"/>
              <a:t>HiFUsion</a:t>
            </a:r>
            <a:r>
              <a:rPr lang="fr-FR" dirty="0" smtClean="0"/>
              <a:t> configuration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75109" y="1100266"/>
            <a:ext cx="8899579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1"/>
                </a:solidFill>
              </a:rPr>
              <a:t>Activation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80" dirty="0">
                <a:solidFill>
                  <a:schemeClr val="tx1"/>
                </a:solidFill>
              </a:rPr>
              <a:t>To have access to PACS functionalities on </a:t>
            </a:r>
            <a:r>
              <a:rPr lang="en-US" sz="1680" dirty="0" err="1">
                <a:solidFill>
                  <a:schemeClr val="tx1"/>
                </a:solidFill>
              </a:rPr>
              <a:t>HiFusion</a:t>
            </a:r>
            <a:r>
              <a:rPr lang="en-US" sz="1680" dirty="0">
                <a:solidFill>
                  <a:schemeClr val="tx1"/>
                </a:solidFill>
              </a:rPr>
              <a:t> software, it is first necessary to activate it (before starting the software) by opening </a:t>
            </a:r>
            <a:r>
              <a:rPr lang="en-US" sz="1680" b="1" dirty="0" smtClean="0">
                <a:solidFill>
                  <a:schemeClr val="tx1"/>
                </a:solidFill>
              </a:rPr>
              <a:t>HiFusionConfigFile.ini</a:t>
            </a:r>
            <a:r>
              <a:rPr lang="en-US" sz="1680" dirty="0" smtClean="0">
                <a:solidFill>
                  <a:schemeClr val="tx1"/>
                </a:solidFill>
              </a:rPr>
              <a:t> </a:t>
            </a:r>
            <a:r>
              <a:rPr lang="en-US" sz="1680" dirty="0">
                <a:solidFill>
                  <a:schemeClr val="tx1"/>
                </a:solidFill>
              </a:rPr>
              <a:t>file, under </a:t>
            </a:r>
            <a:r>
              <a:rPr lang="en-US" sz="1680" b="1" dirty="0" smtClean="0">
                <a:solidFill>
                  <a:schemeClr val="tx1"/>
                </a:solidFill>
              </a:rPr>
              <a:t>C</a:t>
            </a:r>
            <a:r>
              <a:rPr lang="en-US" sz="1680" b="1" dirty="0">
                <a:solidFill>
                  <a:schemeClr val="tx1"/>
                </a:solidFill>
              </a:rPr>
              <a:t>:\Focal </a:t>
            </a:r>
            <a:r>
              <a:rPr lang="en-US" sz="1680" b="1" dirty="0" smtClean="0">
                <a:solidFill>
                  <a:schemeClr val="tx1"/>
                </a:solidFill>
              </a:rPr>
              <a:t>One</a:t>
            </a:r>
            <a:r>
              <a:rPr lang="en-US" sz="1680" dirty="0" smtClean="0">
                <a:solidFill>
                  <a:schemeClr val="tx1"/>
                </a:solidFill>
              </a:rPr>
              <a:t> </a:t>
            </a:r>
            <a:r>
              <a:rPr lang="en-US" sz="1680" dirty="0">
                <a:solidFill>
                  <a:schemeClr val="tx1"/>
                </a:solidFill>
              </a:rPr>
              <a:t>folder. </a:t>
            </a:r>
            <a:endParaRPr lang="en-US" sz="1680" dirty="0" smtClean="0">
              <a:solidFill>
                <a:schemeClr val="tx1"/>
              </a:solidFill>
            </a:endParaRPr>
          </a:p>
          <a:p>
            <a:r>
              <a:rPr lang="en-US" sz="1680" dirty="0" smtClean="0">
                <a:solidFill>
                  <a:schemeClr val="tx1"/>
                </a:solidFill>
              </a:rPr>
              <a:t>And then </a:t>
            </a:r>
            <a:r>
              <a:rPr lang="en-US" sz="1680" dirty="0">
                <a:solidFill>
                  <a:schemeClr val="tx1"/>
                </a:solidFill>
              </a:rPr>
              <a:t>in the category [Options], modify the line </a:t>
            </a:r>
            <a:r>
              <a:rPr lang="en-US" sz="1680" b="1" dirty="0" err="1" smtClean="0">
                <a:solidFill>
                  <a:schemeClr val="tx1"/>
                </a:solidFill>
              </a:rPr>
              <a:t>pacs_reader_enable</a:t>
            </a:r>
            <a:r>
              <a:rPr lang="en-US" sz="1680" b="1" dirty="0" smtClean="0">
                <a:solidFill>
                  <a:schemeClr val="tx1"/>
                </a:solidFill>
              </a:rPr>
              <a:t>=true</a:t>
            </a:r>
            <a:r>
              <a:rPr lang="en-US" sz="1680" dirty="0" smtClean="0">
                <a:solidFill>
                  <a:schemeClr val="tx1"/>
                </a:solidFill>
              </a:rPr>
              <a:t> </a:t>
            </a:r>
            <a:r>
              <a:rPr lang="en-US" sz="1680" dirty="0">
                <a:solidFill>
                  <a:schemeClr val="tx1"/>
                </a:solidFill>
              </a:rPr>
              <a:t>(instead of false). </a:t>
            </a:r>
          </a:p>
          <a:p>
            <a:endParaRPr lang="en-US" sz="168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1"/>
                </a:solidFill>
              </a:rPr>
              <a:t>Configuration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80" dirty="0">
                <a:solidFill>
                  <a:schemeClr val="tx1"/>
                </a:solidFill>
              </a:rPr>
              <a:t>Click on the PACS </a:t>
            </a:r>
            <a:r>
              <a:rPr lang="en-US" sz="1680" dirty="0" smtClean="0">
                <a:solidFill>
                  <a:schemeClr val="tx1"/>
                </a:solidFill>
              </a:rPr>
              <a:t>Configuration</a:t>
            </a:r>
          </a:p>
          <a:p>
            <a:r>
              <a:rPr lang="en-US" sz="1680" dirty="0" smtClean="0">
                <a:solidFill>
                  <a:schemeClr val="tx1"/>
                </a:solidFill>
              </a:rPr>
              <a:t>button: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880686"/>
            <a:ext cx="358425" cy="299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093669" y="3363247"/>
            <a:ext cx="5760640" cy="2681388"/>
            <a:chOff x="4252290" y="4005064"/>
            <a:chExt cx="5760640" cy="268138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290" y="4005064"/>
              <a:ext cx="5760640" cy="26813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618947" y="6309320"/>
              <a:ext cx="365485" cy="348712"/>
            </a:xfrm>
            <a:prstGeom prst="rect">
              <a:avLst/>
            </a:prstGeom>
            <a:noFill/>
            <a:ln w="38100">
              <a:solidFill>
                <a:srgbClr val="E2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hevron 15"/>
          <p:cNvSpPr/>
          <p:nvPr/>
        </p:nvSpPr>
        <p:spPr>
          <a:xfrm>
            <a:off x="1858786" y="2717266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18" name="Organigramme : Processus 1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Basics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rganigramme : Processus 2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 smtClean="0">
                  <a:solidFill>
                    <a:schemeClr val="bg1"/>
                  </a:solidFill>
                </a:rPr>
                <a:t>HiFusion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2" name="Organigramme : Processus 2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797152"/>
            <a:ext cx="8941542" cy="17281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Focal One: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Calling AETITLE = Storage AETITLE	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dirty="0" smtClean="0"/>
              <a:t>Focal One’s computer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Storage port</a:t>
            </a:r>
            <a:r>
              <a:rPr lang="en-US" sz="1600" dirty="0" smtClean="0"/>
              <a:t> 					104 by default (need to be confirmed with IT)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Storage directory</a:t>
            </a:r>
            <a:r>
              <a:rPr lang="en-US" sz="1600" dirty="0"/>
              <a:t>				need to be created on the D drive</a:t>
            </a:r>
            <a:endParaRPr lang="fr-FR" sz="16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err="1"/>
              <a:t>HiFUsion</a:t>
            </a:r>
            <a:r>
              <a:rPr lang="fr-FR" dirty="0"/>
              <a:t> configuration</a:t>
            </a:r>
          </a:p>
        </p:txBody>
      </p:sp>
      <p:pic>
        <p:nvPicPr>
          <p:cNvPr id="10" name="Picture 4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42124" r="1891" b="39874"/>
          <a:stretch/>
        </p:blipFill>
        <p:spPr bwMode="auto">
          <a:xfrm>
            <a:off x="3791744" y="1052736"/>
            <a:ext cx="642221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7728" y="1196752"/>
            <a:ext cx="2736304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3752" y="3501008"/>
            <a:ext cx="6264696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63752" y="4221088"/>
            <a:ext cx="6264696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1858786" y="2717266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15" name="Organigramme : Processus 14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Basics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rganigramme : Processus 15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 smtClean="0">
                  <a:solidFill>
                    <a:schemeClr val="bg1"/>
                  </a:solidFill>
                </a:rPr>
                <a:t>HiFusion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7" name="Organigramme : Processus 16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FOneSetup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1677</TotalTime>
  <Words>835</Words>
  <Application>Microsoft Office PowerPoint</Application>
  <PresentationFormat>Grand écran</PresentationFormat>
  <Paragraphs>182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EDAP OK</vt:lpstr>
      <vt:lpstr>Technical Training Lesson 4: DICOM</vt:lpstr>
      <vt:lpstr>Présentation PowerPoint</vt:lpstr>
      <vt:lpstr>Basic: Explanations</vt:lpstr>
      <vt:lpstr>Basic: Options available</vt:lpstr>
      <vt:lpstr>Basic: configuration</vt:lpstr>
      <vt:lpstr>Basic: Dicom Gateway</vt:lpstr>
      <vt:lpstr>Basic: Find information</vt:lpstr>
      <vt:lpstr>HiFUsion configuration</vt:lpstr>
      <vt:lpstr>HiFUsion configuration</vt:lpstr>
      <vt:lpstr>HiFUsion configuration</vt:lpstr>
      <vt:lpstr>FOneSetup configuration (for FOneTherapy)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Thiebaut MANSUY</cp:lastModifiedBy>
  <cp:revision>79</cp:revision>
  <dcterms:created xsi:type="dcterms:W3CDTF">2014-01-03T07:58:21Z</dcterms:created>
  <dcterms:modified xsi:type="dcterms:W3CDTF">2020-11-20T10:47:25Z</dcterms:modified>
</cp:coreProperties>
</file>