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</p:sldMasterIdLst>
  <p:notesMasterIdLst>
    <p:notesMasterId r:id="rId27"/>
  </p:notesMasterIdLst>
  <p:sldIdLst>
    <p:sldId id="278" r:id="rId6"/>
    <p:sldId id="280" r:id="rId7"/>
    <p:sldId id="263" r:id="rId8"/>
    <p:sldId id="265" r:id="rId9"/>
    <p:sldId id="272" r:id="rId10"/>
    <p:sldId id="281" r:id="rId11"/>
    <p:sldId id="257" r:id="rId12"/>
    <p:sldId id="260" r:id="rId13"/>
    <p:sldId id="274" r:id="rId14"/>
    <p:sldId id="282" r:id="rId15"/>
    <p:sldId id="266" r:id="rId16"/>
    <p:sldId id="270" r:id="rId17"/>
    <p:sldId id="271" r:id="rId18"/>
    <p:sldId id="262" r:id="rId19"/>
    <p:sldId id="283" r:id="rId20"/>
    <p:sldId id="273" r:id="rId21"/>
    <p:sldId id="267" r:id="rId22"/>
    <p:sldId id="284" r:id="rId23"/>
    <p:sldId id="275" r:id="rId24"/>
    <p:sldId id="276" r:id="rId25"/>
    <p:sldId id="285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1A"/>
    <a:srgbClr val="1E2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39" autoAdjust="0"/>
  </p:normalViewPr>
  <p:slideViewPr>
    <p:cSldViewPr>
      <p:cViewPr>
        <p:scale>
          <a:sx n="70" d="100"/>
          <a:sy n="70" d="100"/>
        </p:scale>
        <p:origin x="-61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72C26-6DA5-43B0-AF60-8F5510AD0351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D195D-29F9-46CC-804F-01037A8EF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0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oncep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67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0D4F-B85E-4E84-B0DB-9476C0486210}" type="datetime1">
              <a:rPr lang="fr-FR" smtClean="0"/>
              <a:t>13/05/2014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663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40E1-B646-4052-A129-831BCF2C2A2C}" type="datetime1">
              <a:rPr lang="fr-FR" smtClean="0"/>
              <a:t>13/05/2014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757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81D2-B47E-45D5-98D5-47FF47092742}" type="datetime1">
              <a:rPr lang="fr-FR" smtClean="0"/>
              <a:t>13/05/2014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542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cep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2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043953"/>
            <a:ext cx="6982544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4B3D-70F7-4057-B7FA-5B3C11CD8A2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4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2DCA-D0D3-4D44-A228-7842AC836BE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1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043575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8382" y="2204864"/>
            <a:ext cx="77724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6AAE-E8B5-4531-801C-F1997601536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2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ADDD-01CD-4293-A1F3-30127DFD3CD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F74D-2B7A-4670-A0F7-747BCE69650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0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05EE-568D-4B11-AD3F-791F8FEB6DD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2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043953"/>
            <a:ext cx="6982544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57DF-A20B-4635-9BCC-2901005C5522}" type="datetime1">
              <a:rPr lang="fr-FR" smtClean="0"/>
              <a:t>13/05/2014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611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D6E9-2D76-46BF-9343-02D298E7D0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8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5AF-DF1B-4C1A-B3E2-F18D8E63E28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27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3B54-2AC7-4FE9-9B3D-20FD521D2E7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16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1E77-7A4F-4E5A-B0EF-C4EFAC6065A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95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8CA4-F48F-4C89-BD95-626D55A9A80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4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oncep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67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043953"/>
            <a:ext cx="6982544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4E69-D76E-476C-8B8B-96FB3E42FB08}" type="datetime1">
              <a:rPr lang="fr-FR" smtClean="0"/>
              <a:t>13/05/2014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611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957D-EBB3-4E92-B456-208D8B602BFB}" type="datetime1">
              <a:rPr lang="fr-FR" smtClean="0"/>
              <a:t>13/05/2014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649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043575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8382" y="2204864"/>
            <a:ext cx="77724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FCB9-99FA-4454-98AD-B7C1263450BF}" type="datetime1">
              <a:rPr lang="fr-FR" smtClean="0"/>
              <a:t>13/05/2014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951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633-3FDB-4643-82F5-B60AAFAB5837}" type="datetime1">
              <a:rPr lang="fr-FR" smtClean="0"/>
              <a:t>13/05/2014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825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472F-408B-4FB1-A74C-CD0439588B31}" type="datetime1">
              <a:rPr lang="fr-FR" smtClean="0"/>
              <a:t>13/05/2014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649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4871-13A8-41C7-8E80-880DE686E4FD}" type="datetime1">
              <a:rPr lang="fr-FR" smtClean="0"/>
              <a:t>13/05/2014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5650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C137-98D7-4DA3-847F-D87027A66C55}" type="datetime1">
              <a:rPr lang="fr-FR" smtClean="0"/>
              <a:t>13/05/2014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6373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6DF1-5FE8-4911-98BD-A1A50B6E5859}" type="datetime1">
              <a:rPr lang="fr-FR" smtClean="0"/>
              <a:t>13/05/2014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208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3738D-E4F6-41A0-8F94-14351B78BB0D}" type="datetime1">
              <a:rPr lang="fr-FR" smtClean="0"/>
              <a:t>13/05/2014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6633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4FF5-386A-4308-98BD-9D1BD8671638}" type="datetime1">
              <a:rPr lang="fr-FR" smtClean="0"/>
              <a:t>13/05/2014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6630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C1B-8023-4483-9EFE-EAA6C32472E4}" type="datetime1">
              <a:rPr lang="fr-FR" smtClean="0"/>
              <a:t>13/05/2014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7578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CCAC-BAFC-4FED-B5E2-F5D8D352F645}" type="datetime1">
              <a:rPr lang="fr-FR" smtClean="0"/>
              <a:t>13/05/2014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542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cep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2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043953"/>
            <a:ext cx="6982544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1617-35E8-4642-9710-AC4BBF8AAE3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4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CAFB-94B5-44B5-ADA0-95DEE22F16D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1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043575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8382" y="2204864"/>
            <a:ext cx="77724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10E6-3215-4E36-B228-DA20AC5D5F78}" type="datetime1">
              <a:rPr lang="fr-FR" smtClean="0"/>
              <a:t>13/05/2014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951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043575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8382" y="2204864"/>
            <a:ext cx="77724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1BB7-45A9-4829-BEAF-68B9683F243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2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EABD-9281-45C4-A21E-ADEF2A2333D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7F3A-DAA1-4A09-A6B2-EA478ABC65E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0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0D6-5941-4AC7-8017-F959B18F7FF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21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3FED-EE9C-459F-ADC7-98D2BA32A5B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8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EED6-E760-460E-9D82-913D481B587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27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A86-3465-4052-AD08-5102746E714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16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CA3A-8A55-4C0E-909E-6F10EAC8240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957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0480-F15A-4842-B042-66D69FEE2FE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4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oncep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37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B163-2353-4AB9-A04A-FC4059C8C180}" type="datetime1">
              <a:rPr lang="fr-FR" smtClean="0"/>
              <a:t>13/05/2014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825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043953"/>
            <a:ext cx="6982544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B5BC-A0B4-4A75-9EFC-C6AA8193FC6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4C7D-BC3D-4FFD-9434-97F7E1A28C2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5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043575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8382" y="2204864"/>
            <a:ext cx="77724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B912-3624-4E8D-9283-6C61DAF1466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2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E3C2-B5F9-4B78-8446-A0A7E8A06E8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4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5387-D728-4FEC-B3BC-954E6FB500D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930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3B89-D404-407E-81F8-0F186166967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314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DBD3-7149-44AC-AC0D-9B8DDEC0876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7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3626-E4E9-4D6F-9308-A5016F7D1DC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EA18-96C4-4987-BD31-FE5D2587837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70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1219-4B48-4D4A-8FED-241ADF8F7D0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7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0A2C-2C02-4C02-B5F5-D01A30958C24}" type="datetime1">
              <a:rPr lang="fr-FR" smtClean="0"/>
              <a:t>13/05/2014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56503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3473-770B-4861-9D14-ED8D7C3D666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6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E1D3-7BB2-4EE7-A680-81C745CDD689}" type="datetime1">
              <a:rPr lang="fr-FR" smtClean="0"/>
              <a:t>13/05/2014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637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7655-FEE3-4963-8C5E-86784634FAEA}" type="datetime1">
              <a:rPr lang="fr-FR" smtClean="0"/>
              <a:t>13/05/2014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208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5B09-28FC-45DB-9251-80A14F90264A}" type="datetime1">
              <a:rPr lang="fr-FR" smtClean="0"/>
              <a:t>13/05/2014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663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96F99-4D40-45B3-9262-0E6223F25C47}" type="datetime1">
              <a:rPr lang="fr-FR" smtClean="0"/>
              <a:t>13/05/2014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441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8D4B-D992-45E3-B9E2-3E9B47480B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4AC2E-C615-4263-9FC9-B24DB69AECA8}" type="datetime1">
              <a:rPr lang="fr-FR" smtClean="0"/>
              <a:t>13/05/2014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441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2D2B-532F-45FE-8908-95AA23B90BF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5F5D-5FAC-475E-8271-ADFB5CC469F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13/05/2014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0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 txBox="1">
            <a:spLocks/>
          </p:cNvSpPr>
          <p:nvPr/>
        </p:nvSpPr>
        <p:spPr>
          <a:xfrm>
            <a:off x="1410998" y="2312877"/>
            <a:ext cx="6974018" cy="2232247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2400"/>
              </a:spcAft>
              <a:buClrTx/>
              <a:buFont typeface="Arial" pitchFamily="34" charset="0"/>
              <a:buNone/>
              <a:defRPr sz="1800" b="1" kern="1200" baseline="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None/>
              <a:defRPr lang="fr-FR" sz="12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200" cap="small" dirty="0" err="1" smtClean="0">
                <a:solidFill>
                  <a:srgbClr val="DAE0ED"/>
                </a:solidFill>
              </a:rPr>
              <a:t>Technical</a:t>
            </a:r>
            <a:r>
              <a:rPr lang="fr-FR" sz="4200" cap="small" dirty="0" smtClean="0">
                <a:solidFill>
                  <a:srgbClr val="DAE0ED"/>
                </a:solidFill>
              </a:rPr>
              <a:t> training</a:t>
            </a:r>
          </a:p>
          <a:p>
            <a:pPr algn="l"/>
            <a:r>
              <a:rPr lang="fr-FR" sz="4200" cap="small" dirty="0" smtClean="0">
                <a:solidFill>
                  <a:srgbClr val="DAE0ED"/>
                </a:solidFill>
              </a:rPr>
              <a:t>12 – 16 </a:t>
            </a:r>
            <a:r>
              <a:rPr lang="fr-FR" sz="4200" cap="small" dirty="0" err="1" smtClean="0">
                <a:solidFill>
                  <a:srgbClr val="DAE0ED"/>
                </a:solidFill>
              </a:rPr>
              <a:t>may</a:t>
            </a:r>
            <a:r>
              <a:rPr lang="fr-FR" sz="4200" cap="small" dirty="0" smtClean="0">
                <a:solidFill>
                  <a:srgbClr val="DAE0ED"/>
                </a:solidFill>
              </a:rPr>
              <a:t> 2014</a:t>
            </a:r>
          </a:p>
          <a:p>
            <a:pPr algn="l"/>
            <a:endParaRPr lang="fr-FR" sz="4200" cap="small" dirty="0">
              <a:solidFill>
                <a:srgbClr val="DAE0ED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518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198382" y="2204864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200" cap="small" smtClean="0">
                <a:solidFill>
                  <a:srgbClr val="DAE0ED"/>
                </a:solidFill>
              </a:rPr>
              <a:t>FOneSetup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dirty="0" smtClean="0"/>
              <a:t>Maintenance software.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dirty="0" err="1" smtClean="0"/>
              <a:t>Doesn’t</a:t>
            </a:r>
            <a:r>
              <a:rPr lang="fr-FR" sz="1700" dirty="0" smtClean="0"/>
              <a:t> </a:t>
            </a:r>
            <a:r>
              <a:rPr lang="fr-FR" sz="1700" dirty="0" err="1" smtClean="0"/>
              <a:t>start</a:t>
            </a:r>
            <a:r>
              <a:rPr lang="fr-FR" sz="1700" dirty="0" smtClean="0"/>
              <a:t> </a:t>
            </a:r>
            <a:r>
              <a:rPr lang="fr-FR" sz="1700" dirty="0" err="1" smtClean="0"/>
              <a:t>automatically</a:t>
            </a:r>
            <a:r>
              <a:rPr lang="fr-FR" sz="17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dirty="0" err="1" smtClean="0"/>
              <a:t>Trained</a:t>
            </a:r>
            <a:r>
              <a:rPr lang="fr-FR" sz="1700" dirty="0" smtClean="0"/>
              <a:t> </a:t>
            </a:r>
            <a:r>
              <a:rPr lang="fr-FR" sz="1700" dirty="0" err="1" smtClean="0"/>
              <a:t>technician</a:t>
            </a:r>
            <a:r>
              <a:rPr lang="fr-FR" sz="1700" dirty="0" smtClean="0"/>
              <a:t> use </a:t>
            </a:r>
            <a:r>
              <a:rPr lang="fr-FR" sz="1700" dirty="0" err="1" smtClean="0"/>
              <a:t>only</a:t>
            </a:r>
            <a:r>
              <a:rPr lang="fr-FR" sz="1700" dirty="0" smtClean="0"/>
              <a:t> .</a:t>
            </a:r>
            <a:endParaRPr lang="fr-FR" sz="1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dirty="0"/>
              <a:t>No </a:t>
            </a:r>
            <a:r>
              <a:rPr lang="fr-FR" sz="1700" dirty="0" err="1"/>
              <a:t>treatment</a:t>
            </a:r>
            <a:r>
              <a:rPr lang="fr-FR" sz="1700" dirty="0"/>
              <a:t> </a:t>
            </a:r>
            <a:r>
              <a:rPr lang="fr-FR" sz="1700" dirty="0" err="1"/>
              <a:t>with</a:t>
            </a:r>
            <a:r>
              <a:rPr lang="fr-FR" sz="1700" dirty="0"/>
              <a:t> </a:t>
            </a:r>
            <a:r>
              <a:rPr lang="fr-FR" sz="1700" dirty="0" err="1"/>
              <a:t>this</a:t>
            </a:r>
            <a:r>
              <a:rPr lang="fr-FR" sz="1700" dirty="0"/>
              <a:t> software, </a:t>
            </a:r>
            <a:r>
              <a:rPr lang="fr-FR" sz="1700" dirty="0" err="1"/>
              <a:t>only</a:t>
            </a:r>
            <a:r>
              <a:rPr lang="fr-FR" sz="1700" dirty="0"/>
              <a:t> </a:t>
            </a:r>
            <a:r>
              <a:rPr lang="fr-FR" sz="1700" dirty="0" smtClean="0"/>
              <a:t>service </a:t>
            </a:r>
            <a:r>
              <a:rPr lang="fr-FR" sz="1700" dirty="0" err="1"/>
              <a:t>function</a:t>
            </a:r>
            <a:r>
              <a:rPr lang="fr-FR" sz="1700" dirty="0"/>
              <a:t>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 dirty="0" smtClean="0"/>
              <a:t>Calibrations.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 dirty="0" smtClean="0"/>
              <a:t>Settings.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 dirty="0" err="1" smtClean="0"/>
              <a:t>Parameters</a:t>
            </a:r>
            <a:r>
              <a:rPr lang="fr-FR" sz="1500" dirty="0" smtClean="0"/>
              <a:t> </a:t>
            </a:r>
            <a:r>
              <a:rPr lang="fr-FR" sz="1500" dirty="0" err="1" smtClean="0"/>
              <a:t>reading</a:t>
            </a:r>
            <a:r>
              <a:rPr lang="fr-FR" sz="1500" dirty="0" smtClean="0"/>
              <a:t>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700" dirty="0" smtClean="0">
              <a:latin typeface="+mn-lt"/>
            </a:endParaRPr>
          </a:p>
          <a:p>
            <a:pPr marL="285750" lvl="1" indent="-285750">
              <a:spcBef>
                <a:spcPts val="0"/>
              </a:spcBef>
              <a:spcAft>
                <a:spcPts val="0"/>
              </a:spcAft>
            </a:pPr>
            <a:r>
              <a:rPr lang="fr-FR" sz="1700" b="1" dirty="0">
                <a:solidFill>
                  <a:srgbClr val="E2001A"/>
                </a:solidFill>
                <a:latin typeface="Trebuchet MS" pitchFamily="34" charset="0"/>
                <a:cs typeface="+mn-cs"/>
              </a:rPr>
              <a:t>2 </a:t>
            </a:r>
            <a:r>
              <a:rPr lang="fr-FR" sz="1700" b="1" dirty="0" err="1">
                <a:solidFill>
                  <a:srgbClr val="E2001A"/>
                </a:solidFill>
                <a:latin typeface="Trebuchet MS" pitchFamily="34" charset="0"/>
                <a:cs typeface="+mn-cs"/>
              </a:rPr>
              <a:t>levels</a:t>
            </a:r>
            <a:r>
              <a:rPr lang="fr-FR" sz="1700" b="1" dirty="0">
                <a:solidFill>
                  <a:srgbClr val="E2001A"/>
                </a:solidFill>
                <a:latin typeface="Trebuchet MS" pitchFamily="34" charset="0"/>
                <a:cs typeface="+mn-cs"/>
              </a:rPr>
              <a:t> </a:t>
            </a:r>
            <a:r>
              <a:rPr lang="fr-FR" sz="1700" b="1" dirty="0" err="1">
                <a:solidFill>
                  <a:srgbClr val="E2001A"/>
                </a:solidFill>
                <a:latin typeface="Trebuchet MS" pitchFamily="34" charset="0"/>
                <a:cs typeface="+mn-cs"/>
              </a:rPr>
              <a:t>available</a:t>
            </a:r>
            <a:endParaRPr lang="fr-FR" sz="1700" b="1" dirty="0">
              <a:solidFill>
                <a:srgbClr val="E2001A"/>
              </a:solidFill>
              <a:latin typeface="Trebuchet MS" pitchFamily="34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 dirty="0" err="1"/>
              <a:t>Level</a:t>
            </a:r>
            <a:r>
              <a:rPr lang="fr-FR" sz="1500" dirty="0"/>
              <a:t> </a:t>
            </a:r>
            <a:r>
              <a:rPr lang="fr-FR" sz="1500" dirty="0" smtClean="0"/>
              <a:t>1 (Mabla123) = </a:t>
            </a:r>
            <a:r>
              <a:rPr lang="fr-FR" sz="1500" dirty="0"/>
              <a:t>Normal </a:t>
            </a:r>
            <a:r>
              <a:rPr lang="fr-FR" sz="1500" dirty="0" err="1"/>
              <a:t>level</a:t>
            </a:r>
            <a:r>
              <a:rPr lang="fr-FR" sz="1500" dirty="0"/>
              <a:t> of </a:t>
            </a:r>
            <a:r>
              <a:rPr lang="fr-FR" sz="1500" dirty="0" smtClean="0"/>
              <a:t>use.</a:t>
            </a:r>
            <a:endParaRPr lang="fr-FR" sz="15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 dirty="0" err="1"/>
              <a:t>Level</a:t>
            </a:r>
            <a:r>
              <a:rPr lang="fr-FR" sz="1500" dirty="0"/>
              <a:t> </a:t>
            </a:r>
            <a:r>
              <a:rPr lang="fr-FR" sz="1500" dirty="0" smtClean="0"/>
              <a:t>2 </a:t>
            </a:r>
            <a:r>
              <a:rPr lang="fr-FR" sz="1500" dirty="0"/>
              <a:t>= </a:t>
            </a:r>
            <a:r>
              <a:rPr lang="fr-FR" sz="1500" dirty="0" err="1"/>
              <a:t>Only</a:t>
            </a:r>
            <a:r>
              <a:rPr lang="fr-FR" sz="1500" dirty="0"/>
              <a:t> </a:t>
            </a:r>
            <a:r>
              <a:rPr lang="fr-FR" sz="1500" dirty="0" err="1"/>
              <a:t>available</a:t>
            </a:r>
            <a:r>
              <a:rPr lang="fr-FR" sz="1500" dirty="0"/>
              <a:t> for </a:t>
            </a:r>
            <a:r>
              <a:rPr lang="fr-FR" sz="1500" dirty="0" smtClean="0"/>
              <a:t>software team.</a:t>
            </a:r>
            <a:endParaRPr lang="fr-FR" sz="1500" dirty="0"/>
          </a:p>
          <a:p>
            <a:pPr marL="441325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700" dirty="0" smtClean="0">
              <a:latin typeface="+mn-lt"/>
            </a:endParaRPr>
          </a:p>
        </p:txBody>
      </p:sp>
      <p:pic>
        <p:nvPicPr>
          <p:cNvPr id="3074" name="Picture 2" descr="D:\EDAP\HIFU\Focal•One\Logiciels\Print screen\FOneSetup\Icone FOneSet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6667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FOneSetup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7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7850" y="1916832"/>
            <a:ext cx="2232248" cy="576064"/>
          </a:xfrm>
          <a:prstGeom prst="rect">
            <a:avLst/>
          </a:prstGeom>
          <a:noFill/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>
                <a:solidFill>
                  <a:srgbClr val="E2001A"/>
                </a:solidFill>
                <a:latin typeface="Trebuchet MS" panose="020B0603020202020204" pitchFamily="34" charset="0"/>
              </a:rPr>
              <a:t>Password</a:t>
            </a:r>
            <a:endParaRPr lang="fr-FR">
              <a:solidFill>
                <a:srgbClr val="E2001A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4540" y="2861320"/>
            <a:ext cx="22322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>
                <a:solidFill>
                  <a:srgbClr val="1E243F"/>
                </a:solidFill>
                <a:latin typeface="Trebuchet MS" panose="020B0603020202020204" pitchFamily="34" charset="0"/>
              </a:rPr>
              <a:t>Init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1901" y="3789040"/>
            <a:ext cx="22322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rgbClr val="1E243F"/>
                </a:solidFill>
                <a:latin typeface="Trebuchet MS" panose="020B0603020202020204" pitchFamily="34" charset="0"/>
              </a:rPr>
              <a:t>Main page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7721" y="5013176"/>
            <a:ext cx="18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>
                <a:solidFill>
                  <a:srgbClr val="1E243F"/>
                </a:solidFill>
                <a:latin typeface="Trebuchet MS" panose="020B0603020202020204" pitchFamily="34" charset="0"/>
              </a:rPr>
              <a:t>Technical</a:t>
            </a:r>
            <a:r>
              <a:rPr lang="fr-FR" smtClean="0">
                <a:solidFill>
                  <a:srgbClr val="1E243F"/>
                </a:solidFill>
                <a:latin typeface="Trebuchet MS" panose="020B0603020202020204" pitchFamily="34" charset="0"/>
              </a:rPr>
              <a:t> file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1937" y="5013176"/>
            <a:ext cx="18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rgbClr val="1E243F"/>
                </a:solidFill>
                <a:latin typeface="Trebuchet MS" panose="020B0603020202020204" pitchFamily="34" charset="0"/>
              </a:rPr>
              <a:t>Maintenance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9752" y="5013176"/>
            <a:ext cx="18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>
                <a:solidFill>
                  <a:srgbClr val="1E243F"/>
                </a:solidFill>
                <a:latin typeface="Trebuchet MS" panose="020B0603020202020204" pitchFamily="34" charset="0"/>
              </a:rPr>
              <a:t>Language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8424" y="5004990"/>
            <a:ext cx="18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>
                <a:solidFill>
                  <a:srgbClr val="1E243F"/>
                </a:solidFill>
                <a:latin typeface="Trebuchet MS" panose="020B0603020202020204" pitchFamily="34" charset="0"/>
              </a:rPr>
              <a:t>Level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612712" y="2492896"/>
            <a:ext cx="0" cy="364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630664" y="3437384"/>
            <a:ext cx="0" cy="364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endCxn id="7" idx="0"/>
          </p:cNvCxnSpPr>
          <p:nvPr/>
        </p:nvCxnSpPr>
        <p:spPr>
          <a:xfrm flipH="1">
            <a:off x="1697721" y="4365104"/>
            <a:ext cx="234036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endCxn id="8" idx="0"/>
          </p:cNvCxnSpPr>
          <p:nvPr/>
        </p:nvCxnSpPr>
        <p:spPr>
          <a:xfrm flipH="1">
            <a:off x="3641937" y="4365104"/>
            <a:ext cx="6841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9" idx="0"/>
          </p:cNvCxnSpPr>
          <p:nvPr/>
        </p:nvCxnSpPr>
        <p:spPr>
          <a:xfrm>
            <a:off x="4902177" y="4365104"/>
            <a:ext cx="647575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10" idx="0"/>
          </p:cNvCxnSpPr>
          <p:nvPr/>
        </p:nvCxnSpPr>
        <p:spPr>
          <a:xfrm>
            <a:off x="5406233" y="4365104"/>
            <a:ext cx="2082191" cy="639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EDAP\HIFU\Focal•One\Logiciels\Print screen\page principale FOneset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4" y="1649016"/>
            <a:ext cx="2546695" cy="288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912360" y="3789040"/>
            <a:ext cx="115212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rgbClr val="1E243F"/>
                </a:solidFill>
                <a:latin typeface="Trebuchet MS" panose="020B0603020202020204" pitchFamily="34" charset="0"/>
              </a:rPr>
              <a:t>QUIT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" name="Connecteur droit avec flèche 2"/>
          <p:cNvCxnSpPr>
            <a:stCxn id="6" idx="3"/>
            <a:endCxn id="17" idx="1"/>
          </p:cNvCxnSpPr>
          <p:nvPr/>
        </p:nvCxnSpPr>
        <p:spPr>
          <a:xfrm>
            <a:off x="5754149" y="4077072"/>
            <a:ext cx="11582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FOneSetup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07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7484" y="2132856"/>
            <a:ext cx="22322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smtClean="0">
                <a:solidFill>
                  <a:schemeClr val="tx1"/>
                </a:solidFill>
              </a:rPr>
              <a:t>Maintenance</a:t>
            </a:r>
            <a:endParaRPr lang="fr-FR" sz="17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MEP Digital I/O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88776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MEP </a:t>
            </a:r>
            <a:r>
              <a:rPr lang="fr-FR" sz="1400" err="1" smtClean="0">
                <a:solidFill>
                  <a:schemeClr val="tx1"/>
                </a:solidFill>
              </a:rPr>
              <a:t>Analog</a:t>
            </a:r>
            <a:r>
              <a:rPr lang="fr-FR" sz="1400" smtClean="0">
                <a:solidFill>
                  <a:schemeClr val="tx1"/>
                </a:solidFill>
              </a:rPr>
              <a:t> I/O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9514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Probe </a:t>
            </a:r>
            <a:r>
              <a:rPr lang="fr-FR" sz="1400" err="1" smtClean="0">
                <a:solidFill>
                  <a:schemeClr val="tx1"/>
                </a:solidFill>
              </a:rPr>
              <a:t>holder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88616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>
                <a:solidFill>
                  <a:schemeClr val="tx1"/>
                </a:solidFill>
              </a:rPr>
              <a:t>Cooling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12752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>
                <a:solidFill>
                  <a:schemeClr val="tx1"/>
                </a:solidFill>
              </a:rPr>
              <a:t>Firing</a:t>
            </a:r>
            <a:r>
              <a:rPr lang="fr-FR" sz="1400" smtClean="0">
                <a:solidFill>
                  <a:schemeClr val="tx1"/>
                </a:solidFill>
              </a:rPr>
              <a:t> and power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36888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>
                <a:solidFill>
                  <a:schemeClr val="tx1"/>
                </a:solidFill>
              </a:rPr>
              <a:t>Video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61024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Versions</a:t>
            </a:r>
            <a:endParaRPr lang="fr-FR" sz="1400">
              <a:solidFill>
                <a:schemeClr val="tx1"/>
              </a:solidFill>
            </a:endParaRPr>
          </a:p>
        </p:txBody>
      </p:sp>
      <p:cxnSp>
        <p:nvCxnSpPr>
          <p:cNvPr id="7" name="Connecteur droit 6"/>
          <p:cNvCxnSpPr>
            <a:endCxn id="5" idx="2"/>
          </p:cNvCxnSpPr>
          <p:nvPr/>
        </p:nvCxnSpPr>
        <p:spPr>
          <a:xfrm flipV="1">
            <a:off x="4443608" y="270892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62496" y="3356992"/>
            <a:ext cx="745352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8" idx="0"/>
          </p:cNvCxnSpPr>
          <p:nvPr/>
        </p:nvCxnSpPr>
        <p:spPr>
          <a:xfrm>
            <a:off x="662495" y="3356992"/>
            <a:ext cx="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endCxn id="20" idx="0"/>
          </p:cNvCxnSpPr>
          <p:nvPr/>
        </p:nvCxnSpPr>
        <p:spPr>
          <a:xfrm flipH="1">
            <a:off x="1943768" y="3356992"/>
            <a:ext cx="63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endCxn id="21" idx="0"/>
          </p:cNvCxnSpPr>
          <p:nvPr/>
        </p:nvCxnSpPr>
        <p:spPr>
          <a:xfrm>
            <a:off x="3184505" y="3356992"/>
            <a:ext cx="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endCxn id="22" idx="0"/>
          </p:cNvCxnSpPr>
          <p:nvPr/>
        </p:nvCxnSpPr>
        <p:spPr>
          <a:xfrm>
            <a:off x="4443606" y="3356992"/>
            <a:ext cx="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endCxn id="23" idx="0"/>
          </p:cNvCxnSpPr>
          <p:nvPr/>
        </p:nvCxnSpPr>
        <p:spPr>
          <a:xfrm>
            <a:off x="5667743" y="3356992"/>
            <a:ext cx="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6891878" y="3356992"/>
            <a:ext cx="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8116014" y="3356992"/>
            <a:ext cx="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FOneSetup – Maintenance Menu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16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6300192" cy="1124744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FOneSetup – </a:t>
            </a:r>
            <a:r>
              <a:rPr lang="fr-FR" err="1">
                <a:solidFill>
                  <a:schemeClr val="bg1">
                    <a:lumMod val="85000"/>
                  </a:schemeClr>
                </a:solidFill>
              </a:rPr>
              <a:t>Technical</a:t>
            </a:r>
            <a:r>
              <a:rPr lang="fr-FR">
                <a:solidFill>
                  <a:schemeClr val="bg1">
                    <a:lumMod val="85000"/>
                  </a:schemeClr>
                </a:solidFill>
              </a:rPr>
              <a:t> file Menu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7864" y="2132856"/>
            <a:ext cx="22322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err="1" smtClean="0">
                <a:solidFill>
                  <a:schemeClr val="tx1"/>
                </a:solidFill>
              </a:rPr>
              <a:t>Technical</a:t>
            </a:r>
            <a:r>
              <a:rPr lang="fr-FR" sz="1700" smtClean="0">
                <a:solidFill>
                  <a:schemeClr val="tx1"/>
                </a:solidFill>
              </a:rPr>
              <a:t> file</a:t>
            </a:r>
            <a:endParaRPr lang="fr-FR" sz="17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62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MEP Config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74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Motors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186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>
                <a:solidFill>
                  <a:schemeClr val="tx1"/>
                </a:solidFill>
              </a:rPr>
              <a:t>Cooling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98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Probe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10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Amplifier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222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>
                <a:solidFill>
                  <a:schemeClr val="tx1"/>
                </a:solidFill>
              </a:rPr>
              <a:t>Protocols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234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Imaging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32240" y="2132856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PRINT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1246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Options config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1964" y="5445224"/>
            <a:ext cx="9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EEPROM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49744" y="5445224"/>
            <a:ext cx="9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EEPROM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29864" y="5445224"/>
            <a:ext cx="9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EEPROM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9984" y="5445224"/>
            <a:ext cx="9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EEPROM</a:t>
            </a:r>
          </a:p>
        </p:txBody>
      </p:sp>
      <p:cxnSp>
        <p:nvCxnSpPr>
          <p:cNvPr id="3" name="Connecteur droit avec flèche 2"/>
          <p:cNvCxnSpPr>
            <a:stCxn id="8" idx="2"/>
            <a:endCxn id="24" idx="0"/>
          </p:cNvCxnSpPr>
          <p:nvPr/>
        </p:nvCxnSpPr>
        <p:spPr>
          <a:xfrm>
            <a:off x="719624" y="4725144"/>
            <a:ext cx="23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9" idx="2"/>
            <a:endCxn id="25" idx="0"/>
          </p:cNvCxnSpPr>
          <p:nvPr/>
        </p:nvCxnSpPr>
        <p:spPr>
          <a:xfrm>
            <a:off x="1799744" y="472514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0" idx="2"/>
            <a:endCxn id="26" idx="0"/>
          </p:cNvCxnSpPr>
          <p:nvPr/>
        </p:nvCxnSpPr>
        <p:spPr>
          <a:xfrm>
            <a:off x="2879864" y="472514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1" idx="2"/>
            <a:endCxn id="27" idx="0"/>
          </p:cNvCxnSpPr>
          <p:nvPr/>
        </p:nvCxnSpPr>
        <p:spPr>
          <a:xfrm>
            <a:off x="3959984" y="472514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7" idx="3"/>
            <a:endCxn id="22" idx="1"/>
          </p:cNvCxnSpPr>
          <p:nvPr/>
        </p:nvCxnSpPr>
        <p:spPr>
          <a:xfrm>
            <a:off x="5580112" y="242088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719624" y="3356992"/>
            <a:ext cx="75608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23" idx="0"/>
          </p:cNvCxnSpPr>
          <p:nvPr/>
        </p:nvCxnSpPr>
        <p:spPr>
          <a:xfrm>
            <a:off x="828046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endCxn id="14" idx="0"/>
          </p:cNvCxnSpPr>
          <p:nvPr/>
        </p:nvCxnSpPr>
        <p:spPr>
          <a:xfrm>
            <a:off x="720034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endCxn id="13" idx="0"/>
          </p:cNvCxnSpPr>
          <p:nvPr/>
        </p:nvCxnSpPr>
        <p:spPr>
          <a:xfrm>
            <a:off x="612022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endCxn id="12" idx="0"/>
          </p:cNvCxnSpPr>
          <p:nvPr/>
        </p:nvCxnSpPr>
        <p:spPr>
          <a:xfrm>
            <a:off x="504010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endCxn id="11" idx="0"/>
          </p:cNvCxnSpPr>
          <p:nvPr/>
        </p:nvCxnSpPr>
        <p:spPr>
          <a:xfrm>
            <a:off x="395998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endCxn id="10" idx="0"/>
          </p:cNvCxnSpPr>
          <p:nvPr/>
        </p:nvCxnSpPr>
        <p:spPr>
          <a:xfrm>
            <a:off x="287986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endCxn id="9" idx="0"/>
          </p:cNvCxnSpPr>
          <p:nvPr/>
        </p:nvCxnSpPr>
        <p:spPr>
          <a:xfrm>
            <a:off x="179974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72196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>
            <a:stCxn id="7" idx="2"/>
          </p:cNvCxnSpPr>
          <p:nvPr/>
        </p:nvCxnSpPr>
        <p:spPr>
          <a:xfrm>
            <a:off x="4463988" y="270892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108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198382" y="2204864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200" cap="small" smtClean="0">
                <a:solidFill>
                  <a:srgbClr val="DAE0ED"/>
                </a:solidFill>
              </a:rPr>
              <a:t>FOneXview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Imaging software.</a:t>
            </a:r>
            <a:endParaRPr lang="fr-FR" dirty="0"/>
          </a:p>
          <a:p>
            <a:r>
              <a:rPr lang="fr-FR" dirty="0" smtClean="0"/>
              <a:t>Display MRI </a:t>
            </a:r>
            <a:r>
              <a:rPr lang="fr-FR" dirty="0" err="1" smtClean="0"/>
              <a:t>imaging</a:t>
            </a:r>
            <a:r>
              <a:rPr lang="fr-FR" dirty="0" smtClean="0"/>
              <a:t> and </a:t>
            </a:r>
            <a:r>
              <a:rPr lang="fr-FR" dirty="0" err="1" smtClean="0"/>
              <a:t>ultrasound</a:t>
            </a:r>
            <a:r>
              <a:rPr lang="fr-FR" dirty="0" smtClean="0"/>
              <a:t> </a:t>
            </a:r>
            <a:r>
              <a:rPr lang="fr-FR" dirty="0" err="1" smtClean="0"/>
              <a:t>imaging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 smtClean="0"/>
              <a:t>Fusion </a:t>
            </a:r>
            <a:r>
              <a:rPr lang="fr-FR" dirty="0" err="1" smtClean="0"/>
              <a:t>is</a:t>
            </a:r>
            <a:r>
              <a:rPr lang="fr-FR" dirty="0" smtClean="0"/>
              <a:t> possible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smtClean="0"/>
              <a:t>software.</a:t>
            </a:r>
            <a:endParaRPr lang="fr-FR" dirty="0"/>
          </a:p>
          <a:p>
            <a:r>
              <a:rPr lang="fr-FR" dirty="0" smtClean="0"/>
              <a:t>Display </a:t>
            </a:r>
            <a:r>
              <a:rPr lang="fr-FR" dirty="0" err="1" smtClean="0"/>
              <a:t>old</a:t>
            </a:r>
            <a:r>
              <a:rPr lang="fr-FR" dirty="0" smtClean="0"/>
              <a:t> </a:t>
            </a:r>
            <a:r>
              <a:rPr lang="fr-FR" dirty="0" err="1" smtClean="0"/>
              <a:t>treatments</a:t>
            </a:r>
            <a:r>
              <a:rPr lang="fr-FR" dirty="0" smtClean="0"/>
              <a:t> (ex </a:t>
            </a:r>
            <a:r>
              <a:rPr lang="fr-FR" dirty="0" err="1" smtClean="0"/>
              <a:t>Ablaview</a:t>
            </a:r>
            <a:r>
              <a:rPr lang="fr-FR" dirty="0" smtClean="0"/>
              <a:t>).</a:t>
            </a:r>
          </a:p>
          <a:p>
            <a:r>
              <a:rPr lang="fr-FR" dirty="0" smtClean="0"/>
              <a:t>Can display biopsie reports.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FOneXView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75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:\MARKETING\pma-backup\00-Mediatheque\00-Images Focal One\Screen Fusion\PrintScreen\IRM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52700"/>
            <a:ext cx="26325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W:\MARKETING\pma-backup\00-Mediatheque\00-Images Focal One\Screen Fusion\PrintScreen\Ech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70700"/>
            <a:ext cx="26325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Documents\Hifu\Focal•One\Software\FOneXView screenshots\Fusion4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38" y="1434700"/>
            <a:ext cx="265275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FOneXView</a:t>
            </a:r>
          </a:p>
        </p:txBody>
      </p:sp>
      <p:sp>
        <p:nvSpPr>
          <p:cNvPr id="16" name="Plus 15"/>
          <p:cNvSpPr/>
          <p:nvPr/>
        </p:nvSpPr>
        <p:spPr>
          <a:xfrm>
            <a:off x="2667996" y="3648684"/>
            <a:ext cx="288032" cy="288032"/>
          </a:xfrm>
          <a:prstGeom prst="mathPlus">
            <a:avLst/>
          </a:prstGeom>
          <a:ln w="63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rayée 16"/>
          <p:cNvSpPr/>
          <p:nvPr/>
        </p:nvSpPr>
        <p:spPr>
          <a:xfrm>
            <a:off x="5724128" y="3700858"/>
            <a:ext cx="504056" cy="219684"/>
          </a:xfrm>
          <a:prstGeom prst="stripedRightArrow">
            <a:avLst/>
          </a:prstGeom>
          <a:ln w="63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764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198382" y="2204864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200" cap="small" smtClean="0">
                <a:solidFill>
                  <a:srgbClr val="DAE0ED"/>
                </a:solidFill>
              </a:rPr>
              <a:t>FOnePowerOff</a:t>
            </a:r>
          </a:p>
          <a:p>
            <a:pPr marL="0" indent="0">
              <a:buFont typeface="Arial" pitchFamily="34" charset="0"/>
              <a:buNone/>
            </a:pPr>
            <a:r>
              <a:rPr lang="fr-FR" sz="4200" cap="small" smtClean="0">
                <a:solidFill>
                  <a:srgbClr val="DAE0ED"/>
                </a:solidFill>
              </a:rPr>
              <a:t>USScanner_TCPIP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err="1">
                <a:solidFill>
                  <a:schemeClr val="bg1">
                    <a:lumMod val="85000"/>
                  </a:schemeClr>
                </a:solidFill>
              </a:rPr>
              <a:t>FOnePowerOff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099" name="Picture 3" descr="D:\EDAP\HIFU\Focal•One\Logiciels\Print screen\Icone FOnePowerO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524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EDAP\HIFU\Focal•One\Logiciels\Imprim' ecrans au 28.02.14\power off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844824"/>
            <a:ext cx="3672408" cy="46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6408204" y="1844824"/>
            <a:ext cx="828092" cy="6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236296" y="1484784"/>
            <a:ext cx="165618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E2001A"/>
                </a:solidFill>
                <a:latin typeface="Trebuchet MS" pitchFamily="34" charset="0"/>
              </a:rPr>
              <a:t>This part </a:t>
            </a:r>
            <a:r>
              <a:rPr lang="fr-FR" b="1" dirty="0" err="1">
                <a:solidFill>
                  <a:srgbClr val="E2001A"/>
                </a:solidFill>
                <a:latin typeface="Trebuchet MS" pitchFamily="34" charset="0"/>
              </a:rPr>
              <a:t>is</a:t>
            </a:r>
            <a:r>
              <a:rPr lang="fr-FR" b="1" dirty="0">
                <a:solidFill>
                  <a:srgbClr val="E2001A"/>
                </a:solidFill>
                <a:latin typeface="Trebuchet MS" pitchFamily="34" charset="0"/>
              </a:rPr>
              <a:t> </a:t>
            </a:r>
            <a:r>
              <a:rPr lang="fr-FR" b="1" dirty="0" err="1">
                <a:solidFill>
                  <a:srgbClr val="E2001A"/>
                </a:solidFill>
                <a:latin typeface="Trebuchet MS" pitchFamily="34" charset="0"/>
              </a:rPr>
              <a:t>displayed</a:t>
            </a:r>
            <a:r>
              <a:rPr lang="fr-FR" b="1" dirty="0">
                <a:solidFill>
                  <a:srgbClr val="E2001A"/>
                </a:solidFill>
                <a:latin typeface="Trebuchet MS" pitchFamily="34" charset="0"/>
              </a:rPr>
              <a:t> </a:t>
            </a:r>
            <a:r>
              <a:rPr lang="fr-FR" b="1" dirty="0" err="1">
                <a:solidFill>
                  <a:srgbClr val="E2001A"/>
                </a:solidFill>
                <a:latin typeface="Trebuchet MS" pitchFamily="34" charset="0"/>
              </a:rPr>
              <a:t>only</a:t>
            </a:r>
            <a:r>
              <a:rPr lang="fr-FR" b="1" dirty="0">
                <a:solidFill>
                  <a:srgbClr val="E2001A"/>
                </a:solidFill>
                <a:latin typeface="Trebuchet MS" pitchFamily="34" charset="0"/>
              </a:rPr>
              <a:t> in </a:t>
            </a:r>
            <a:r>
              <a:rPr lang="fr-FR" b="1" dirty="0" err="1">
                <a:solidFill>
                  <a:srgbClr val="E2001A"/>
                </a:solidFill>
                <a:latin typeface="Trebuchet MS" pitchFamily="34" charset="0"/>
              </a:rPr>
              <a:t>administator</a:t>
            </a:r>
            <a:r>
              <a:rPr lang="fr-FR" b="1" dirty="0">
                <a:solidFill>
                  <a:srgbClr val="E2001A"/>
                </a:solidFill>
                <a:latin typeface="Trebuchet MS" pitchFamily="34" charset="0"/>
              </a:rPr>
              <a:t> session.</a:t>
            </a:r>
          </a:p>
        </p:txBody>
      </p:sp>
    </p:spTree>
    <p:extLst>
      <p:ext uri="{BB962C8B-B14F-4D97-AF65-F5344CB8AC3E}">
        <p14:creationId xmlns:p14="http://schemas.microsoft.com/office/powerpoint/2010/main" val="2079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198382" y="2204864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200" cap="small" dirty="0" smtClean="0">
                <a:solidFill>
                  <a:srgbClr val="DAE0ED"/>
                </a:solidFill>
              </a:rPr>
              <a:t>Focal One softwares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6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USScanner_TcpIp / Echo+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6" b="46861"/>
          <a:stretch/>
        </p:blipFill>
        <p:spPr bwMode="auto">
          <a:xfrm>
            <a:off x="323528" y="1916832"/>
            <a:ext cx="3986013" cy="385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D:\EDAP\HIFU\Focal•One\Logiciels\Print screen\usscannertcp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03646"/>
            <a:ext cx="3331186" cy="337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4211960" y="2348880"/>
            <a:ext cx="1440160" cy="576064"/>
          </a:xfrm>
          <a:prstGeom prst="straightConnector1">
            <a:avLst/>
          </a:prstGeom>
          <a:ln w="38100">
            <a:solidFill>
              <a:srgbClr val="E2001A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21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7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676456" cy="40324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FOnePowerOff: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Initialization and power off </a:t>
            </a:r>
            <a:r>
              <a:rPr lang="fr-FR" sz="1500" b="0" err="1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trought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MEP </a:t>
            </a:r>
            <a:r>
              <a:rPr lang="fr-FR" sz="1500" b="0" err="1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600" b="0" smtClean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FOneTherapy: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smtClean="0">
                <a:solidFill>
                  <a:schemeClr val="tx1"/>
                </a:solidFill>
              </a:rPr>
              <a:t>	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FOneSetup: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smtClean="0">
                <a:solidFill>
                  <a:schemeClr val="tx1"/>
                </a:solidFill>
              </a:rPr>
              <a:t>	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 and maintenance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FOneXview: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smtClean="0">
                <a:solidFill>
                  <a:schemeClr val="tx1"/>
                </a:solidFill>
              </a:rPr>
              <a:t>	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images and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USScanner_TcpIp: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smtClean="0">
                <a:solidFill>
                  <a:schemeClr val="tx1"/>
                </a:solidFill>
              </a:rPr>
              <a:t>	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Ultrasound </a:t>
            </a:r>
            <a:r>
              <a:rPr lang="fr-FR" sz="1500" b="0" err="1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communication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Softwares installed on computer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988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686800" cy="4176464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MEP_Fone</a:t>
            </a:r>
            <a:r>
              <a:rPr lang="fr-FR" smtClean="0"/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MEP/Extension and </a:t>
            </a:r>
            <a:r>
              <a:rPr lang="fr-FR" sz="1500" b="0" err="1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accessory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500" b="0" err="1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GF_One: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Cooling system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MOT_Fone: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Motorization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Probe_Fone: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Probe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Ampli_Fone: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Amplifier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Softwares not installed on computer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74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Softwares Overview</a:t>
            </a:r>
          </a:p>
        </p:txBody>
      </p:sp>
      <p:grpSp>
        <p:nvGrpSpPr>
          <p:cNvPr id="78" name="Groupe 77"/>
          <p:cNvGrpSpPr/>
          <p:nvPr/>
        </p:nvGrpSpPr>
        <p:grpSpPr>
          <a:xfrm>
            <a:off x="848238" y="1988840"/>
            <a:ext cx="7447525" cy="3696877"/>
            <a:chOff x="1228931" y="1892363"/>
            <a:chExt cx="7447525" cy="3696877"/>
          </a:xfrm>
        </p:grpSpPr>
        <p:sp>
          <p:nvSpPr>
            <p:cNvPr id="4" name="Rectangle 3"/>
            <p:cNvSpPr/>
            <p:nvPr/>
          </p:nvSpPr>
          <p:spPr>
            <a:xfrm>
              <a:off x="3482028" y="1892363"/>
              <a:ext cx="2016224" cy="17636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Focal One computer</a:t>
              </a:r>
            </a:p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(Windows 7)</a:t>
              </a:r>
            </a:p>
            <a:p>
              <a:pPr algn="ctr"/>
              <a:endParaRPr lang="fr-FR" sz="1400">
                <a:solidFill>
                  <a:schemeClr val="tx1"/>
                </a:solidFill>
              </a:endParaRPr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FOneTherapy</a:t>
              </a:r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FOneSetup</a:t>
              </a:r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PowerOff</a:t>
              </a:r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Matrox software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5960805" y="1892363"/>
              <a:ext cx="2448272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Mains electronics boards</a:t>
              </a:r>
            </a:p>
            <a:p>
              <a:pPr algn="ctr"/>
              <a:endParaRPr lang="fr-FR" sz="1400" b="1"/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MEP_FOne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626044" y="4376033"/>
              <a:ext cx="1728192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Amplifier</a:t>
              </a:r>
            </a:p>
            <a:p>
              <a:pPr algn="ctr"/>
              <a:endParaRPr lang="fr-FR" sz="1400" b="1" smtClean="0"/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Ampli_FOne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393796" y="1892363"/>
              <a:ext cx="2088232" cy="1169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 smtClean="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Focal One computer</a:t>
              </a:r>
            </a:p>
            <a:p>
              <a:pPr algn="ctr"/>
              <a:r>
                <a:rPr lang="fr-FR" sz="1400" b="1" smtClean="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(Acquisition board) </a:t>
              </a:r>
            </a:p>
            <a:p>
              <a:pPr algn="ctr"/>
              <a:endParaRPr lang="fr-FR" sz="1400"/>
            </a:p>
            <a:p>
              <a:pPr algn="ctr"/>
              <a:r>
                <a:rPr lang="fr-FR" sz="1400" smtClean="0">
                  <a:solidFill>
                    <a:srgbClr val="E2001A"/>
                  </a:solidFill>
                  <a:latin typeface="Trebuchet MS" panose="020B0603020202020204" pitchFamily="34" charset="0"/>
                </a:rPr>
                <a:t>USScanner_TcpIp</a:t>
              </a:r>
              <a:endParaRPr lang="fr-FR" sz="1400">
                <a:solidFill>
                  <a:srgbClr val="E2001A"/>
                </a:solidFill>
                <a:latin typeface="Trebuchet MS" panose="020B0603020202020204" pitchFamily="34" charset="0"/>
              </a:endParaRPr>
            </a:p>
            <a:p>
              <a:pPr algn="ctr"/>
              <a:r>
                <a:rPr lang="fr-FR" sz="1400" smtClean="0">
                  <a:solidFill>
                    <a:srgbClr val="E2001A"/>
                  </a:solidFill>
                  <a:latin typeface="Trebuchet MS" panose="020B0603020202020204" pitchFamily="34" charset="0"/>
                </a:rPr>
                <a:t>FOneXView</a:t>
              </a:r>
              <a:endParaRPr lang="fr-FR" sz="1400">
                <a:solidFill>
                  <a:srgbClr val="E2001A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573816" y="3658847"/>
              <a:ext cx="1728192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 smtClean="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Ultrasound</a:t>
              </a:r>
            </a:p>
          </p:txBody>
        </p:sp>
        <p:cxnSp>
          <p:nvCxnSpPr>
            <p:cNvPr id="10" name="Connecteur droit avec flèche 9"/>
            <p:cNvCxnSpPr>
              <a:stCxn id="4" idx="2"/>
              <a:endCxn id="6" idx="0"/>
            </p:cNvCxnSpPr>
            <p:nvPr/>
          </p:nvCxnSpPr>
          <p:spPr>
            <a:xfrm>
              <a:off x="4490140" y="3655995"/>
              <a:ext cx="0" cy="72003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2000463" y="3061914"/>
              <a:ext cx="0" cy="5969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V="1">
              <a:off x="2843808" y="3061914"/>
              <a:ext cx="0" cy="5969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5498252" y="2263782"/>
              <a:ext cx="49020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2843808" y="3086881"/>
              <a:ext cx="620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DVI / VGA</a:t>
              </a:r>
              <a:endParaRPr lang="fr-FR" sz="1400" dirty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228931" y="3206491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smtClean="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fr-FR" sz="140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490140" y="3864925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506202" y="1971698"/>
              <a:ext cx="598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6948264" y="3270743"/>
              <a:ext cx="1728192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Cooling unit</a:t>
              </a:r>
            </a:p>
            <a:p>
              <a:pPr algn="ctr"/>
              <a:endParaRPr lang="fr-FR" sz="1400" b="1" smtClean="0"/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GF_One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948264" y="4222145"/>
              <a:ext cx="1728192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Probe’s motors</a:t>
              </a:r>
            </a:p>
            <a:p>
              <a:pPr algn="ctr"/>
              <a:endParaRPr lang="fr-FR" sz="1400" b="1" smtClean="0"/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MOT_FOne</a:t>
              </a: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1573817" y="4376033"/>
              <a:ext cx="1728192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DF Probe</a:t>
              </a:r>
            </a:p>
            <a:p>
              <a:pPr algn="ctr"/>
              <a:endParaRPr lang="fr-FR" sz="1400" b="1" smtClean="0"/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Probe_FOne</a:t>
              </a:r>
            </a:p>
          </p:txBody>
        </p:sp>
        <p:cxnSp>
          <p:nvCxnSpPr>
            <p:cNvPr id="66" name="Connecteur droit avec flèche 65"/>
            <p:cNvCxnSpPr>
              <a:stCxn id="61" idx="3"/>
              <a:endCxn id="6" idx="1"/>
            </p:cNvCxnSpPr>
            <p:nvPr/>
          </p:nvCxnSpPr>
          <p:spPr>
            <a:xfrm>
              <a:off x="3302009" y="4745365"/>
              <a:ext cx="32403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>
              <a:endCxn id="47" idx="1"/>
            </p:cNvCxnSpPr>
            <p:nvPr/>
          </p:nvCxnSpPr>
          <p:spPr>
            <a:xfrm flipV="1">
              <a:off x="6137110" y="4591477"/>
              <a:ext cx="81115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>
              <a:endCxn id="46" idx="1"/>
            </p:cNvCxnSpPr>
            <p:nvPr/>
          </p:nvCxnSpPr>
          <p:spPr>
            <a:xfrm>
              <a:off x="6127683" y="3640075"/>
              <a:ext cx="8205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6104821" y="3332298"/>
              <a:ext cx="9785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Bus</a:t>
              </a:r>
            </a:p>
          </p:txBody>
        </p:sp>
        <p:cxnSp>
          <p:nvCxnSpPr>
            <p:cNvPr id="27" name="Connecteur droit 26"/>
            <p:cNvCxnSpPr/>
            <p:nvPr/>
          </p:nvCxnSpPr>
          <p:spPr>
            <a:xfrm flipH="1">
              <a:off x="6135522" y="4591477"/>
              <a:ext cx="1" cy="9257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2437914" y="5517232"/>
              <a:ext cx="36976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>
              <a:endCxn id="61" idx="2"/>
            </p:cNvCxnSpPr>
            <p:nvPr/>
          </p:nvCxnSpPr>
          <p:spPr>
            <a:xfrm flipV="1">
              <a:off x="2437913" y="5114697"/>
              <a:ext cx="0" cy="4020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 flipH="1" flipV="1">
              <a:off x="6127683" y="2631027"/>
              <a:ext cx="7840" cy="19604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3707904" y="5281463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RS232</a:t>
              </a:r>
            </a:p>
          </p:txBody>
        </p:sp>
        <p:cxnSp>
          <p:nvCxnSpPr>
            <p:cNvPr id="50" name="Connecteur droit avec flèche 49"/>
            <p:cNvCxnSpPr>
              <a:endCxn id="6" idx="3"/>
            </p:cNvCxnSpPr>
            <p:nvPr/>
          </p:nvCxnSpPr>
          <p:spPr>
            <a:xfrm flipH="1">
              <a:off x="5354236" y="4745365"/>
              <a:ext cx="7828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en angle 72"/>
            <p:cNvCxnSpPr>
              <a:stCxn id="61" idx="0"/>
              <a:endCxn id="8" idx="2"/>
            </p:cNvCxnSpPr>
            <p:nvPr/>
          </p:nvCxnSpPr>
          <p:spPr>
            <a:xfrm rot="16200000" flipV="1">
              <a:off x="2233209" y="4171328"/>
              <a:ext cx="409409" cy="1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oneTexte 31"/>
          <p:cNvSpPr txBox="1"/>
          <p:nvPr/>
        </p:nvSpPr>
        <p:spPr>
          <a:xfrm>
            <a:off x="5724127" y="4365104"/>
            <a:ext cx="978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Bus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77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198382" y="2204864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200" cap="small" smtClean="0">
                <a:solidFill>
                  <a:srgbClr val="DAE0ED"/>
                </a:solidFill>
              </a:rPr>
              <a:t>FOneTherapy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smtClean="0"/>
              <a:t>Treatment software.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smtClean="0"/>
              <a:t>Used </a:t>
            </a:r>
            <a:r>
              <a:rPr lang="fr-FR" sz="1700"/>
              <a:t>by </a:t>
            </a:r>
            <a:r>
              <a:rPr lang="fr-FR" sz="1700" err="1"/>
              <a:t>hospital</a:t>
            </a:r>
            <a:r>
              <a:rPr lang="fr-FR" sz="1700"/>
              <a:t> staff.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/>
              <a:t>Boots </a:t>
            </a:r>
            <a:r>
              <a:rPr lang="fr-FR" sz="1700" err="1"/>
              <a:t>automatically</a:t>
            </a:r>
            <a:r>
              <a:rPr lang="fr-FR" sz="1700"/>
              <a:t> </a:t>
            </a:r>
            <a:r>
              <a:rPr lang="fr-FR" sz="1700" b="0" err="1" smtClean="0">
                <a:solidFill>
                  <a:srgbClr val="1E243F"/>
                </a:solidFill>
              </a:rPr>
              <a:t>when</a:t>
            </a:r>
            <a:r>
              <a:rPr lang="fr-FR" sz="1700" b="0" smtClean="0">
                <a:solidFill>
                  <a:srgbClr val="1E243F"/>
                </a:solidFill>
              </a:rPr>
              <a:t> </a:t>
            </a:r>
            <a:r>
              <a:rPr lang="fr-FR" sz="1700" b="0" err="1" smtClean="0">
                <a:solidFill>
                  <a:srgbClr val="1E243F"/>
                </a:solidFill>
              </a:rPr>
              <a:t>windows</a:t>
            </a:r>
            <a:r>
              <a:rPr lang="fr-FR" sz="1700" b="0" smtClean="0">
                <a:solidFill>
                  <a:srgbClr val="1E243F"/>
                </a:solidFill>
              </a:rPr>
              <a:t> starts on ‘Focal One’ user.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/>
              <a:t>No </a:t>
            </a:r>
            <a:r>
              <a:rPr lang="fr-FR" sz="1700" err="1"/>
              <a:t>adjustments</a:t>
            </a:r>
            <a:r>
              <a:rPr lang="fr-FR" sz="1700"/>
              <a:t> </a:t>
            </a:r>
            <a:r>
              <a:rPr lang="fr-FR" sz="1700" err="1"/>
              <a:t>with</a:t>
            </a:r>
            <a:r>
              <a:rPr lang="fr-FR" sz="1700"/>
              <a:t> </a:t>
            </a:r>
            <a:r>
              <a:rPr lang="fr-FR" sz="1700" err="1"/>
              <a:t>this</a:t>
            </a:r>
            <a:r>
              <a:rPr lang="fr-FR" sz="1700"/>
              <a:t> software. </a:t>
            </a:r>
            <a:r>
              <a:rPr lang="fr-FR" sz="1700" b="0" smtClean="0">
                <a:solidFill>
                  <a:srgbClr val="1E243F"/>
                </a:solidFill>
              </a:rPr>
              <a:t>It </a:t>
            </a:r>
            <a:r>
              <a:rPr lang="fr-FR" sz="1700" b="0" err="1" smtClean="0">
                <a:solidFill>
                  <a:srgbClr val="1E243F"/>
                </a:solidFill>
              </a:rPr>
              <a:t>used</a:t>
            </a:r>
            <a:r>
              <a:rPr lang="fr-FR" sz="1700" b="0" smtClean="0">
                <a:solidFill>
                  <a:srgbClr val="1E243F"/>
                </a:solidFill>
              </a:rPr>
              <a:t> </a:t>
            </a:r>
            <a:r>
              <a:rPr lang="fr-FR" sz="1700" b="0" err="1" smtClean="0">
                <a:solidFill>
                  <a:srgbClr val="1E243F"/>
                </a:solidFill>
              </a:rPr>
              <a:t>technical</a:t>
            </a:r>
            <a:r>
              <a:rPr lang="fr-FR" sz="1700" b="0" smtClean="0">
                <a:solidFill>
                  <a:srgbClr val="1E243F"/>
                </a:solidFill>
              </a:rPr>
              <a:t> </a:t>
            </a:r>
            <a:r>
              <a:rPr lang="fr-FR" sz="1700" b="0" err="1" smtClean="0">
                <a:solidFill>
                  <a:srgbClr val="1E243F"/>
                </a:solidFill>
              </a:rPr>
              <a:t>paramaters</a:t>
            </a:r>
            <a:r>
              <a:rPr lang="fr-FR" sz="1700" b="0" smtClean="0">
                <a:solidFill>
                  <a:srgbClr val="1E243F"/>
                </a:solidFill>
              </a:rPr>
              <a:t> </a:t>
            </a:r>
            <a:r>
              <a:rPr lang="fr-FR" sz="1700" b="0" err="1" smtClean="0">
                <a:solidFill>
                  <a:srgbClr val="1E243F"/>
                </a:solidFill>
              </a:rPr>
              <a:t>calibrated</a:t>
            </a:r>
            <a:r>
              <a:rPr lang="fr-FR" sz="1700" b="0" smtClean="0">
                <a:solidFill>
                  <a:srgbClr val="1E243F"/>
                </a:solidFill>
              </a:rPr>
              <a:t> </a:t>
            </a:r>
            <a:r>
              <a:rPr lang="fr-FR" sz="1700" b="0" err="1" smtClean="0">
                <a:solidFill>
                  <a:srgbClr val="1E243F"/>
                </a:solidFill>
              </a:rPr>
              <a:t>with</a:t>
            </a:r>
            <a:r>
              <a:rPr lang="fr-FR" sz="1700" b="0" smtClean="0">
                <a:solidFill>
                  <a:srgbClr val="1E243F"/>
                </a:solidFill>
              </a:rPr>
              <a:t> FOneSetup.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/>
              <a:t>Hospital password needed to access to hospital data base</a:t>
            </a:r>
            <a:r>
              <a:rPr lang="fr-FR" sz="170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smtClean="0"/>
              <a:t>1 </a:t>
            </a:r>
            <a:r>
              <a:rPr lang="fr-FR" sz="1700"/>
              <a:t>hospital = 1 data </a:t>
            </a:r>
            <a:r>
              <a:rPr lang="fr-FR" sz="1700" smtClean="0"/>
              <a:t>base.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smtClean="0"/>
              <a:t>2 </a:t>
            </a:r>
            <a:r>
              <a:rPr lang="fr-FR" sz="1700"/>
              <a:t>levels available 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/>
              <a:t>Level 0 = Normal level of </a:t>
            </a:r>
            <a:r>
              <a:rPr lang="fr-FR" sz="1500" smtClean="0"/>
              <a:t>use.</a:t>
            </a:r>
            <a:endParaRPr lang="fr-FR" sz="150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/>
              <a:t>Level 1 (Mabla123) = Only available for ‘Edap’ hospital.</a:t>
            </a:r>
          </a:p>
        </p:txBody>
      </p:sp>
      <p:pic>
        <p:nvPicPr>
          <p:cNvPr id="2050" name="Picture 2" descr="D:\EDAP\HIFU\Focal•One\Logiciels\Print screen\Icone FOneThera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7810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FOneTherapy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13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DAP\HIFU\Focal•One\Logiciels\Print screen\treatment 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64770"/>
            <a:ext cx="3024336" cy="53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FOneTherapy – Treatment review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69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DAP\HIFU\Focal•One\Logiciels\Print screen\definition des les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63" y="1340768"/>
            <a:ext cx="303187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FOneTherapy – Treatment screen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50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présentation Focal On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présentation Focal On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hème présentation Focal On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présentation Focal One_1</Template>
  <TotalTime>1208</TotalTime>
  <Words>332</Words>
  <Application>Microsoft Office PowerPoint</Application>
  <PresentationFormat>Affichage à l'écran (4:3)</PresentationFormat>
  <Paragraphs>170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Thème présentation Focal One_1</vt:lpstr>
      <vt:lpstr>1_Conception personnalisée</vt:lpstr>
      <vt:lpstr>1_Thème présentation Focal One_1</vt:lpstr>
      <vt:lpstr>2_Conception personnalisée</vt:lpstr>
      <vt:lpstr>2_Thème présentation Focal One_1</vt:lpstr>
      <vt:lpstr>Présentation PowerPoint</vt:lpstr>
      <vt:lpstr>Présentation PowerPoint</vt:lpstr>
      <vt:lpstr>Présentation PowerPoint</vt:lpstr>
      <vt:lpstr>Présentation PowerPoint</vt:lpstr>
      <vt:lpstr>Softwares Overview</vt:lpstr>
      <vt:lpstr>Présentation PowerPoint</vt:lpstr>
      <vt:lpstr>Présentation PowerPoint</vt:lpstr>
      <vt:lpstr>FOneTherapy – Treatment review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FOneSetup – Technical file Menu</vt:lpstr>
      <vt:lpstr>Présentation PowerPoint</vt:lpstr>
      <vt:lpstr>Présentation PowerPoint</vt:lpstr>
      <vt:lpstr>Présentation PowerPoint</vt:lpstr>
      <vt:lpstr>Présentation PowerPoint</vt:lpstr>
      <vt:lpstr>FOnePowerOff</vt:lpstr>
      <vt:lpstr>USScanner_TcpIp / Echo+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logiciels</dc:title>
  <dc:creator>Benjamin GONON-AGONI</dc:creator>
  <cp:lastModifiedBy>Benjamin GONON-AGONI</cp:lastModifiedBy>
  <cp:revision>48</cp:revision>
  <dcterms:created xsi:type="dcterms:W3CDTF">2014-01-03T07:58:21Z</dcterms:created>
  <dcterms:modified xsi:type="dcterms:W3CDTF">2014-05-13T14:24:53Z</dcterms:modified>
</cp:coreProperties>
</file>