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1" r:id="rId1"/>
  </p:sldMasterIdLst>
  <p:notesMasterIdLst>
    <p:notesMasterId r:id="rId13"/>
  </p:notesMasterIdLst>
  <p:sldIdLst>
    <p:sldId id="286" r:id="rId2"/>
    <p:sldId id="280" r:id="rId3"/>
    <p:sldId id="293" r:id="rId4"/>
    <p:sldId id="294" r:id="rId5"/>
    <p:sldId id="281" r:id="rId6"/>
    <p:sldId id="298" r:id="rId7"/>
    <p:sldId id="299" r:id="rId8"/>
    <p:sldId id="301" r:id="rId9"/>
    <p:sldId id="296" r:id="rId10"/>
    <p:sldId id="302" r:id="rId11"/>
    <p:sldId id="285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243F"/>
    <a:srgbClr val="E20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98" autoAdjust="0"/>
    <p:restoredTop sz="94639" autoAdjust="0"/>
  </p:normalViewPr>
  <p:slideViewPr>
    <p:cSldViewPr>
      <p:cViewPr>
        <p:scale>
          <a:sx n="100" d="100"/>
          <a:sy n="100" d="100"/>
        </p:scale>
        <p:origin x="1386" y="4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47136-5A50-4250-B99E-E059A26EF695}" type="datetimeFigureOut">
              <a:rPr lang="fr-FR" smtClean="0"/>
              <a:t>19/09/2019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C6D16-36CB-42A0-B8D6-DCAE418A45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9647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617F1-960B-41CE-B513-78B1B35B574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3797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4581129"/>
            <a:ext cx="10363200" cy="135467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defRPr sz="440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6600825" y="5589588"/>
            <a:ext cx="5256213" cy="10080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200"/>
            </a:lvl1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343902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5720" y="2708920"/>
            <a:ext cx="8424936" cy="2016224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6000" b="0" i="0" cap="none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969255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49356" y="405086"/>
            <a:ext cx="7719257" cy="69118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115" b="0" i="0" cap="none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850218" y="1316769"/>
            <a:ext cx="7718391" cy="30483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384960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682821" y="274637"/>
            <a:ext cx="8899579" cy="951224"/>
          </a:xfrm>
          <a:prstGeom prst="rect">
            <a:avLst/>
          </a:prstGeom>
        </p:spPr>
        <p:txBody>
          <a:bodyPr vert="horz" lIns="161897" tIns="80949" rIns="161897" bIns="80949" rtlCol="0" anchor="t" anchorCtr="0">
            <a:normAutofit/>
          </a:bodyPr>
          <a:lstStyle>
            <a:lvl1pPr>
              <a:defRPr sz="28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2682821" y="1441858"/>
            <a:ext cx="8899579" cy="4525963"/>
          </a:xfrm>
          <a:prstGeom prst="rect">
            <a:avLst/>
          </a:prstGeom>
        </p:spPr>
        <p:txBody>
          <a:bodyPr vert="horz" lIns="161897" tIns="80949" rIns="161897" bIns="80949" rtlCol="0"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475918" y="6207789"/>
            <a:ext cx="1313384" cy="5691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706811" y="6183818"/>
            <a:ext cx="875589" cy="5691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79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itre 1"/>
          <p:cNvSpPr>
            <a:spLocks noGrp="1"/>
          </p:cNvSpPr>
          <p:nvPr>
            <p:ph type="title"/>
          </p:nvPr>
        </p:nvSpPr>
        <p:spPr>
          <a:xfrm>
            <a:off x="2682821" y="274637"/>
            <a:ext cx="8899579" cy="951224"/>
          </a:xfrm>
          <a:prstGeom prst="rect">
            <a:avLst/>
          </a:prstGeom>
        </p:spPr>
        <p:txBody>
          <a:bodyPr vert="horz" lIns="161897" tIns="80949" rIns="161897" bIns="80949" rtlCol="0" anchor="t" anchorCtr="0">
            <a:normAutofit/>
          </a:bodyPr>
          <a:lstStyle>
            <a:lvl1pPr>
              <a:defRPr sz="28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2"/>
          <p:cNvSpPr>
            <a:spLocks noGrp="1"/>
          </p:cNvSpPr>
          <p:nvPr>
            <p:ph idx="1"/>
          </p:nvPr>
        </p:nvSpPr>
        <p:spPr>
          <a:xfrm>
            <a:off x="2682821" y="1441858"/>
            <a:ext cx="8899579" cy="4525963"/>
          </a:xfrm>
          <a:prstGeom prst="rect">
            <a:avLst/>
          </a:prstGeom>
        </p:spPr>
        <p:txBody>
          <a:bodyPr vert="horz" lIns="161897" tIns="80949" rIns="161897" bIns="80949" rtlCol="0"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475918" y="6207789"/>
            <a:ext cx="1313384" cy="5691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706811" y="6183818"/>
            <a:ext cx="875589" cy="5691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39740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Concep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093" y="0"/>
            <a:ext cx="6883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10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2_Titre de sec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83499" y="4043576"/>
            <a:ext cx="10363200" cy="1362075"/>
          </a:xfrm>
        </p:spPr>
        <p:txBody>
          <a:bodyPr anchor="t">
            <a:normAutofit/>
          </a:bodyPr>
          <a:lstStyle>
            <a:lvl1pPr algn="l">
              <a:defRPr sz="2400" b="1" cap="none" baseline="0">
                <a:solidFill>
                  <a:srgbClr val="DAE0EC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97843" y="2204865"/>
            <a:ext cx="10363200" cy="223224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4200" b="1" cap="small" baseline="0">
                <a:solidFill>
                  <a:srgbClr val="DAE0E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C1A1-C443-447E-A97B-AC061B51922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19/09/2019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045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471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9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728538" rtl="0" eaLnBrk="1" latinLnBrk="0" hangingPunct="1">
        <a:spcBef>
          <a:spcPct val="0"/>
        </a:spcBef>
        <a:buNone/>
        <a:defRPr sz="2115" kern="1200">
          <a:solidFill>
            <a:schemeClr val="tx2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73202" indent="-273202" algn="l" defTabSz="728538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591938" indent="-227669" algn="l" defTabSz="728538" rtl="0" eaLnBrk="1" latinLnBrk="0" hangingPunct="1">
        <a:spcBef>
          <a:spcPct val="20000"/>
        </a:spcBef>
        <a:buFont typeface="Arial" panose="020B0604020202020204" pitchFamily="34" charset="0"/>
        <a:buChar char="–"/>
        <a:defRPr sz="1395" kern="1200">
          <a:solidFill>
            <a:schemeClr val="tx1"/>
          </a:solidFill>
          <a:latin typeface="+mn-lt"/>
          <a:ea typeface="+mn-ea"/>
          <a:cs typeface="+mn-cs"/>
        </a:defRPr>
      </a:lvl2pPr>
      <a:lvl3pPr marL="910674" indent="-182134" algn="l" defTabSz="72853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3pPr>
      <a:lvl4pPr marL="1274943" indent="-182134" algn="l" defTabSz="728538" rtl="0" eaLnBrk="1" latinLnBrk="0" hangingPunct="1">
        <a:spcBef>
          <a:spcPct val="20000"/>
        </a:spcBef>
        <a:buFont typeface="Arial" panose="020B0604020202020204" pitchFamily="34" charset="0"/>
        <a:buChar char="–"/>
        <a:defRPr sz="810" kern="1200">
          <a:solidFill>
            <a:schemeClr val="tx1"/>
          </a:solidFill>
          <a:latin typeface="+mn-lt"/>
          <a:ea typeface="+mn-ea"/>
          <a:cs typeface="+mn-cs"/>
        </a:defRPr>
      </a:lvl4pPr>
      <a:lvl5pPr marL="1639211" indent="-182134" algn="l" defTabSz="728538" rtl="0" eaLnBrk="1" latinLnBrk="0" hangingPunct="1">
        <a:spcBef>
          <a:spcPct val="20000"/>
        </a:spcBef>
        <a:buFont typeface="Arial" panose="020B0604020202020204" pitchFamily="34" charset="0"/>
        <a:buChar char="»"/>
        <a:defRPr sz="810" kern="1200">
          <a:solidFill>
            <a:schemeClr val="tx1"/>
          </a:solidFill>
          <a:latin typeface="+mn-lt"/>
          <a:ea typeface="+mn-ea"/>
          <a:cs typeface="+mn-cs"/>
        </a:defRPr>
      </a:lvl5pPr>
      <a:lvl6pPr marL="2003481" indent="-182134" algn="l" defTabSz="728538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367752" indent="-182134" algn="l" defTabSz="728538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732021" indent="-182134" algn="l" defTabSz="728538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096290" indent="-182134" algn="l" defTabSz="728538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28538" rtl="0" eaLnBrk="1" latinLnBrk="0" hangingPunct="1">
        <a:defRPr sz="1395" kern="1200">
          <a:solidFill>
            <a:schemeClr val="tx1"/>
          </a:solidFill>
          <a:latin typeface="+mn-lt"/>
          <a:ea typeface="+mn-ea"/>
          <a:cs typeface="+mn-cs"/>
        </a:defRPr>
      </a:lvl1pPr>
      <a:lvl2pPr marL="364270" algn="l" defTabSz="728538" rtl="0" eaLnBrk="1" latinLnBrk="0" hangingPunct="1">
        <a:defRPr sz="1395" kern="1200">
          <a:solidFill>
            <a:schemeClr val="tx1"/>
          </a:solidFill>
          <a:latin typeface="+mn-lt"/>
          <a:ea typeface="+mn-ea"/>
          <a:cs typeface="+mn-cs"/>
        </a:defRPr>
      </a:lvl2pPr>
      <a:lvl3pPr marL="728538" algn="l" defTabSz="728538" rtl="0" eaLnBrk="1" latinLnBrk="0" hangingPunct="1">
        <a:defRPr sz="1395" kern="1200">
          <a:solidFill>
            <a:schemeClr val="tx1"/>
          </a:solidFill>
          <a:latin typeface="+mn-lt"/>
          <a:ea typeface="+mn-ea"/>
          <a:cs typeface="+mn-cs"/>
        </a:defRPr>
      </a:lvl3pPr>
      <a:lvl4pPr marL="1092808" algn="l" defTabSz="728538" rtl="0" eaLnBrk="1" latinLnBrk="0" hangingPunct="1">
        <a:defRPr sz="1395" kern="1200">
          <a:solidFill>
            <a:schemeClr val="tx1"/>
          </a:solidFill>
          <a:latin typeface="+mn-lt"/>
          <a:ea typeface="+mn-ea"/>
          <a:cs typeface="+mn-cs"/>
        </a:defRPr>
      </a:lvl4pPr>
      <a:lvl5pPr marL="1457078" algn="l" defTabSz="728538" rtl="0" eaLnBrk="1" latinLnBrk="0" hangingPunct="1">
        <a:defRPr sz="1395" kern="1200">
          <a:solidFill>
            <a:schemeClr val="tx1"/>
          </a:solidFill>
          <a:latin typeface="+mn-lt"/>
          <a:ea typeface="+mn-ea"/>
          <a:cs typeface="+mn-cs"/>
        </a:defRPr>
      </a:lvl5pPr>
      <a:lvl6pPr marL="1821347" algn="l" defTabSz="728538" rtl="0" eaLnBrk="1" latinLnBrk="0" hangingPunct="1">
        <a:defRPr sz="1395" kern="1200">
          <a:solidFill>
            <a:schemeClr val="tx1"/>
          </a:solidFill>
          <a:latin typeface="+mn-lt"/>
          <a:ea typeface="+mn-ea"/>
          <a:cs typeface="+mn-cs"/>
        </a:defRPr>
      </a:lvl6pPr>
      <a:lvl7pPr marL="2185615" algn="l" defTabSz="728538" rtl="0" eaLnBrk="1" latinLnBrk="0" hangingPunct="1">
        <a:defRPr sz="1395" kern="1200">
          <a:solidFill>
            <a:schemeClr val="tx1"/>
          </a:solidFill>
          <a:latin typeface="+mn-lt"/>
          <a:ea typeface="+mn-ea"/>
          <a:cs typeface="+mn-cs"/>
        </a:defRPr>
      </a:lvl7pPr>
      <a:lvl8pPr marL="2549886" algn="l" defTabSz="728538" rtl="0" eaLnBrk="1" latinLnBrk="0" hangingPunct="1">
        <a:defRPr sz="1395" kern="1200">
          <a:solidFill>
            <a:schemeClr val="tx1"/>
          </a:solidFill>
          <a:latin typeface="+mn-lt"/>
          <a:ea typeface="+mn-ea"/>
          <a:cs typeface="+mn-cs"/>
        </a:defRPr>
      </a:lvl8pPr>
      <a:lvl9pPr marL="2914156" algn="l" defTabSz="728538" rtl="0" eaLnBrk="1" latinLnBrk="0" hangingPunct="1">
        <a:defRPr sz="13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Technical Training</a:t>
            </a:r>
            <a:endParaRPr lang="en-US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Network configuration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312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2640096" y="448284"/>
            <a:ext cx="8941542" cy="950374"/>
          </a:xfrm>
        </p:spPr>
        <p:txBody>
          <a:bodyPr/>
          <a:lstStyle/>
          <a:p>
            <a:r>
              <a:rPr lang="fr-FR" dirty="0" smtClean="0"/>
              <a:t>PACS configuration </a:t>
            </a:r>
            <a:r>
              <a:rPr lang="fr-FR" dirty="0" smtClean="0"/>
              <a:t>– Dicom Gateway</a:t>
            </a:r>
            <a:endParaRPr lang="fr-FR" dirty="0"/>
          </a:p>
        </p:txBody>
      </p:sp>
      <p:sp>
        <p:nvSpPr>
          <p:cNvPr id="8" name="Espace réservé du contenu 9"/>
          <p:cNvSpPr>
            <a:spLocks noGrp="1"/>
          </p:cNvSpPr>
          <p:nvPr>
            <p:ph idx="4294967295"/>
          </p:nvPr>
        </p:nvSpPr>
        <p:spPr>
          <a:xfrm>
            <a:off x="6960096" y="1282132"/>
            <a:ext cx="4824536" cy="538722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/>
              <a:t>Same information than the technical file for the store and the WL servers.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b="1" dirty="0" smtClean="0"/>
          </a:p>
          <a:p>
            <a:pPr marL="0" indent="0">
              <a:spcBef>
                <a:spcPts val="0"/>
              </a:spcBef>
              <a:buNone/>
            </a:pPr>
            <a:endParaRPr lang="en-US" sz="16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/>
              <a:t>Product information: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PRODUCT FAMILY NUMBER</a:t>
            </a:r>
            <a:r>
              <a:rPr lang="en-US" sz="1600" dirty="0" smtClean="0"/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	</a:t>
            </a:r>
            <a:r>
              <a:rPr lang="en-US" sz="1600" dirty="0" smtClean="0"/>
              <a:t>2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PRODUCT TYPE NUMBER</a:t>
            </a:r>
            <a:r>
              <a:rPr lang="en-US" sz="1600" dirty="0"/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/>
              <a:t>	3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PRODUCT SERIAL NUMBER</a:t>
            </a:r>
            <a:r>
              <a:rPr lang="en-US" sz="1600" dirty="0"/>
              <a:t>	</a:t>
            </a:r>
            <a:endParaRPr lang="en-US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	</a:t>
            </a:r>
            <a:r>
              <a:rPr lang="en-US" sz="1600" dirty="0" smtClean="0"/>
              <a:t>XXX (your Focal One serial number)</a:t>
            </a:r>
            <a:endParaRPr lang="en-US" sz="1600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102" y="1052735"/>
            <a:ext cx="3370866" cy="534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583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798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2465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2640096" y="448284"/>
            <a:ext cx="8941542" cy="950374"/>
          </a:xfrm>
        </p:spPr>
        <p:txBody>
          <a:bodyPr>
            <a:normAutofit/>
          </a:bodyPr>
          <a:lstStyle/>
          <a:p>
            <a:r>
              <a:rPr lang="fr-FR" dirty="0"/>
              <a:t>PACS focus – </a:t>
            </a:r>
            <a:r>
              <a:rPr lang="fr-FR" dirty="0" err="1"/>
              <a:t>Explanations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idx="4294967295"/>
          </p:nvPr>
        </p:nvSpPr>
        <p:spPr>
          <a:xfrm>
            <a:off x="2640096" y="1528255"/>
            <a:ext cx="8941542" cy="4597911"/>
          </a:xfrm>
        </p:spPr>
        <p:txBody>
          <a:bodyPr>
            <a:normAutofit/>
          </a:bodyPr>
          <a:lstStyle/>
          <a:p>
            <a:r>
              <a:rPr lang="en-US" sz="2000" b="1" u="sng" dirty="0" smtClean="0"/>
              <a:t>PACS</a:t>
            </a:r>
            <a:r>
              <a:rPr lang="en-US" sz="2000" dirty="0" smtClean="0"/>
              <a:t> 	</a:t>
            </a:r>
            <a:r>
              <a:rPr lang="en-US" sz="2000" b="1" i="1" dirty="0" smtClean="0"/>
              <a:t>P</a:t>
            </a:r>
            <a:r>
              <a:rPr lang="en-US" sz="2000" i="1" dirty="0" smtClean="0"/>
              <a:t>icture </a:t>
            </a:r>
            <a:r>
              <a:rPr lang="en-US" sz="2000" b="1" i="1" dirty="0" smtClean="0"/>
              <a:t>A</a:t>
            </a:r>
            <a:r>
              <a:rPr lang="en-US" sz="2000" i="1" dirty="0" smtClean="0"/>
              <a:t>rchiving and </a:t>
            </a:r>
            <a:r>
              <a:rPr lang="en-US" sz="2000" b="1" i="1" dirty="0" smtClean="0"/>
              <a:t>C</a:t>
            </a:r>
            <a:r>
              <a:rPr lang="en-US" sz="2000" i="1" dirty="0" smtClean="0"/>
              <a:t>ommunication </a:t>
            </a:r>
            <a:r>
              <a:rPr lang="en-US" sz="2000" b="1" i="1" dirty="0" smtClean="0"/>
              <a:t>S</a:t>
            </a:r>
            <a:r>
              <a:rPr lang="en-US" sz="2000" i="1" dirty="0" smtClean="0"/>
              <a:t>ystem</a:t>
            </a:r>
          </a:p>
          <a:p>
            <a:pPr marL="0" indent="0">
              <a:buNone/>
            </a:pPr>
            <a:r>
              <a:rPr lang="en-US" dirty="0" smtClean="0"/>
              <a:t>Allows the storage and communication of « images » in Dicom format (.</a:t>
            </a:r>
            <a:r>
              <a:rPr lang="en-US" dirty="0" err="1" smtClean="0"/>
              <a:t>dcm</a:t>
            </a:r>
            <a:r>
              <a:rPr lang="en-US" dirty="0" smtClean="0"/>
              <a:t> files).</a:t>
            </a:r>
          </a:p>
          <a:p>
            <a:pPr marL="0" indent="0">
              <a:buNone/>
            </a:pPr>
            <a:r>
              <a:rPr lang="en-US" dirty="0" smtClean="0"/>
              <a:t>Dicom format allows the encapsulation of various information: PDF, contours, PNG images, all the patient information…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2000" b="1" u="sng" dirty="0" smtClean="0"/>
              <a:t>Worklist</a:t>
            </a:r>
            <a:r>
              <a:rPr lang="en-US" sz="2000" dirty="0" smtClean="0"/>
              <a:t> </a:t>
            </a:r>
            <a:r>
              <a:rPr lang="en-US" sz="2000" dirty="0" smtClean="0"/>
              <a:t>	(WL)</a:t>
            </a:r>
          </a:p>
          <a:p>
            <a:pPr marL="0" indent="0">
              <a:buNone/>
            </a:pPr>
            <a:r>
              <a:rPr lang="en-US" dirty="0" smtClean="0"/>
              <a:t>The worklist allows to “download” the patient data from the PACS to the machine using its name or ID.</a:t>
            </a:r>
          </a:p>
          <a:p>
            <a:pPr marL="0" indent="0">
              <a:buNone/>
            </a:pPr>
            <a:r>
              <a:rPr lang="en-US" dirty="0" smtClean="0"/>
              <a:t>All info will be entered automatically.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2000" b="1" u="sng" dirty="0" smtClean="0"/>
              <a:t>Query / Retrieve</a:t>
            </a:r>
          </a:p>
          <a:p>
            <a:pPr marL="0" indent="0">
              <a:buNone/>
            </a:pPr>
            <a:r>
              <a:rPr lang="en-US" dirty="0" smtClean="0"/>
              <a:t>QUERY is a function which “ask” the server if it has the information.</a:t>
            </a:r>
          </a:p>
          <a:p>
            <a:pPr marL="0" indent="0">
              <a:buNone/>
            </a:pPr>
            <a:r>
              <a:rPr lang="en-US" dirty="0" smtClean="0"/>
              <a:t>RETRIEVE is a function which “move” the information from the server.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851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2640096" y="448284"/>
            <a:ext cx="8941542" cy="950374"/>
          </a:xfrm>
        </p:spPr>
        <p:txBody>
          <a:bodyPr/>
          <a:lstStyle/>
          <a:p>
            <a:r>
              <a:rPr lang="fr-FR" dirty="0" smtClean="0"/>
              <a:t>PACS focus </a:t>
            </a:r>
            <a:r>
              <a:rPr lang="fr-FR" dirty="0"/>
              <a:t>– </a:t>
            </a:r>
            <a:r>
              <a:rPr lang="fr-FR" dirty="0" smtClean="0"/>
              <a:t>Interactions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idx="4294967295"/>
          </p:nvPr>
        </p:nvSpPr>
        <p:spPr>
          <a:xfrm>
            <a:off x="2640096" y="1528255"/>
            <a:ext cx="8941542" cy="45979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b="1" u="sng" dirty="0" smtClean="0"/>
              <a:t>LEVEL 1 </a:t>
            </a:r>
            <a:r>
              <a:rPr lang="en-GB" sz="2000" b="1" u="sng" dirty="0"/>
              <a:t>(free</a:t>
            </a:r>
            <a:r>
              <a:rPr lang="en-GB" sz="2000" b="1" u="sng" dirty="0" smtClean="0"/>
              <a:t>)</a:t>
            </a:r>
          </a:p>
          <a:p>
            <a:pPr marL="0" indent="0">
              <a:buNone/>
            </a:pPr>
            <a:endParaRPr lang="fr-FR" sz="2000" dirty="0"/>
          </a:p>
          <a:p>
            <a:r>
              <a:rPr lang="en-GB" sz="1680" dirty="0" smtClean="0"/>
              <a:t>QUERY </a:t>
            </a:r>
            <a:r>
              <a:rPr lang="en-GB" sz="1680" dirty="0" smtClean="0"/>
              <a:t>/ </a:t>
            </a:r>
            <a:r>
              <a:rPr lang="en-GB" sz="1680" dirty="0" smtClean="0"/>
              <a:t>RETRIEVE</a:t>
            </a:r>
            <a:endParaRPr lang="fr-FR" sz="1680" dirty="0"/>
          </a:p>
          <a:p>
            <a:pPr marL="0" indent="0">
              <a:buNone/>
            </a:pPr>
            <a:r>
              <a:rPr lang="en-GB" sz="1680" dirty="0"/>
              <a:t>	Load images and contours (if Dicom-RT) from the </a:t>
            </a:r>
            <a:r>
              <a:rPr lang="en-GB" sz="1680" dirty="0" smtClean="0"/>
              <a:t>PACS</a:t>
            </a:r>
          </a:p>
          <a:p>
            <a:pPr marL="0" indent="0">
              <a:buNone/>
            </a:pPr>
            <a:endParaRPr lang="fr-FR" sz="1680" dirty="0" smtClean="0"/>
          </a:p>
          <a:p>
            <a:pPr marL="0" indent="0">
              <a:buNone/>
            </a:pPr>
            <a:endParaRPr lang="fr-FR" sz="1680" dirty="0"/>
          </a:p>
          <a:p>
            <a:pPr marL="0" indent="0">
              <a:buNone/>
            </a:pPr>
            <a:r>
              <a:rPr lang="en-GB" sz="2000" b="1" u="sng" dirty="0" smtClean="0"/>
              <a:t>LEVEL 2 (option to purchase</a:t>
            </a:r>
            <a:r>
              <a:rPr lang="en-GB" sz="2000" b="1" u="sng" dirty="0" smtClean="0"/>
              <a:t>)</a:t>
            </a:r>
          </a:p>
          <a:p>
            <a:pPr marL="0" indent="0">
              <a:buNone/>
            </a:pPr>
            <a:endParaRPr lang="fr-FR" sz="2000" dirty="0"/>
          </a:p>
          <a:p>
            <a:r>
              <a:rPr lang="en-GB" sz="1680" dirty="0" smtClean="0"/>
              <a:t>QUERY </a:t>
            </a:r>
            <a:r>
              <a:rPr lang="en-GB" sz="1680" dirty="0" smtClean="0"/>
              <a:t>/ </a:t>
            </a:r>
            <a:r>
              <a:rPr lang="en-GB" sz="1680" dirty="0" smtClean="0"/>
              <a:t>RETRIEVE</a:t>
            </a:r>
          </a:p>
          <a:p>
            <a:endParaRPr lang="fr-FR" sz="1680" dirty="0"/>
          </a:p>
          <a:p>
            <a:r>
              <a:rPr lang="en-GB" sz="1680" dirty="0"/>
              <a:t>Worklist </a:t>
            </a:r>
          </a:p>
          <a:p>
            <a:pPr marL="0" indent="0">
              <a:buNone/>
            </a:pPr>
            <a:r>
              <a:rPr lang="en-GB" sz="1680" dirty="0"/>
              <a:t>	Link between the Focal One and the hospital patient </a:t>
            </a:r>
            <a:r>
              <a:rPr lang="en-GB" sz="1680" dirty="0" smtClean="0"/>
              <a:t>list</a:t>
            </a:r>
          </a:p>
          <a:p>
            <a:pPr marL="0" indent="0">
              <a:buNone/>
            </a:pPr>
            <a:endParaRPr lang="fr-FR" sz="1680" dirty="0"/>
          </a:p>
          <a:p>
            <a:r>
              <a:rPr lang="en-GB" sz="1680" dirty="0"/>
              <a:t>Storage on the PACS (</a:t>
            </a:r>
            <a:r>
              <a:rPr lang="en-GB" sz="1680" dirty="0" err="1"/>
              <a:t>DicomGateway</a:t>
            </a:r>
            <a:r>
              <a:rPr lang="en-GB" sz="1680" dirty="0"/>
              <a:t>)</a:t>
            </a:r>
          </a:p>
          <a:p>
            <a:pPr marL="0" indent="0">
              <a:buNone/>
            </a:pPr>
            <a:r>
              <a:rPr lang="en-GB" sz="1680" dirty="0"/>
              <a:t>	Send treatment images and PDF report to the patient file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7604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 txBox="1">
            <a:spLocks/>
          </p:cNvSpPr>
          <p:nvPr/>
        </p:nvSpPr>
        <p:spPr>
          <a:xfrm>
            <a:off x="2722382" y="2204865"/>
            <a:ext cx="7772400" cy="2232247"/>
          </a:xfrm>
          <a:prstGeom prst="rect">
            <a:avLst/>
          </a:prstGeom>
        </p:spPr>
        <p:txBody>
          <a:bodyPr vert="horz" lIns="91440" tIns="144000" rIns="91440" bIns="45720" rtlCol="0" anchor="ctr">
            <a:normAutofit/>
          </a:bodyPr>
          <a:lstStyle>
            <a:lvl1pPr marL="285750" indent="-28575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Tx/>
              <a:buFont typeface="Arial" pitchFamily="34" charset="0"/>
              <a:buChar char="•"/>
              <a:defRPr sz="1800" b="1" kern="1200" baseline="0">
                <a:solidFill>
                  <a:srgbClr val="E2001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623888" indent="-182563" algn="l" defTabSz="914400" rtl="0" eaLnBrk="1" latinLnBrk="0" hangingPunct="1">
              <a:spcBef>
                <a:spcPct val="20000"/>
              </a:spcBef>
              <a:spcAft>
                <a:spcPts val="400"/>
              </a:spcAft>
              <a:buClrTx/>
              <a:buFont typeface="Arial" pitchFamily="34" charset="0"/>
              <a:buChar char="•"/>
              <a:defRPr lang="fr-FR" sz="1400" kern="1200" baseline="0" dirty="0">
                <a:solidFill>
                  <a:srgbClr val="1E243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6450" indent="-857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06450" indent="-182563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450" indent="-182563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4200" cap="small" dirty="0">
              <a:solidFill>
                <a:srgbClr val="DAE0ED"/>
              </a:solidFill>
            </a:endParaRP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Configuration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2475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2640096" y="448284"/>
            <a:ext cx="8941542" cy="950374"/>
          </a:xfrm>
        </p:spPr>
        <p:txBody>
          <a:bodyPr/>
          <a:lstStyle/>
          <a:p>
            <a:r>
              <a:rPr lang="fr-FR" dirty="0" smtClean="0"/>
              <a:t>PACS </a:t>
            </a:r>
            <a:r>
              <a:rPr lang="fr-FR" dirty="0" smtClean="0"/>
              <a:t>configuration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0675073" y="6366519"/>
            <a:ext cx="1295964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80" dirty="0"/>
              <a:t>8/9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2495600" y="1398658"/>
            <a:ext cx="9433048" cy="5318726"/>
            <a:chOff x="2226444" y="1124745"/>
            <a:chExt cx="8478068" cy="4418464"/>
          </a:xfrm>
        </p:grpSpPr>
        <p:grpSp>
          <p:nvGrpSpPr>
            <p:cNvPr id="7" name="Group 40"/>
            <p:cNvGrpSpPr/>
            <p:nvPr/>
          </p:nvGrpSpPr>
          <p:grpSpPr>
            <a:xfrm>
              <a:off x="2226444" y="1124745"/>
              <a:ext cx="8478068" cy="4418464"/>
              <a:chOff x="766929" y="1127816"/>
              <a:chExt cx="8479717" cy="4419696"/>
            </a:xfrm>
          </p:grpSpPr>
          <p:sp>
            <p:nvSpPr>
              <p:cNvPr id="11" name="Text Box 6"/>
              <p:cNvSpPr txBox="1"/>
              <p:nvPr/>
            </p:nvSpPr>
            <p:spPr>
              <a:xfrm>
                <a:off x="7338275" y="3504742"/>
                <a:ext cx="1908371" cy="204277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000" b="1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PACS (Store)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100" i="1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 export the database </a:t>
                </a:r>
                <a:r>
                  <a:rPr lang="en-US" sz="1100" i="1" u="sng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from</a:t>
                </a:r>
                <a:r>
                  <a:rPr lang="en-US" sz="1100" i="1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the Focal One </a:t>
                </a:r>
                <a:r>
                  <a:rPr lang="en-US" sz="1100" i="1" u="sng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</a:t>
                </a:r>
                <a:r>
                  <a:rPr lang="en-US" sz="1100" i="1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the PACS</a:t>
                </a:r>
                <a:r>
                  <a:rPr lang="en-US" sz="1100" i="1" dirty="0" smtClean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Group 27"/>
              <p:cNvGrpSpPr/>
              <p:nvPr/>
            </p:nvGrpSpPr>
            <p:grpSpPr>
              <a:xfrm>
                <a:off x="1756357" y="1127816"/>
                <a:ext cx="6554003" cy="2252289"/>
                <a:chOff x="-1343802" y="-746404"/>
                <a:chExt cx="6554003" cy="4957057"/>
              </a:xfrm>
            </p:grpSpPr>
            <p:sp>
              <p:nvSpPr>
                <p:cNvPr id="19" name="Text Box 1"/>
                <p:cNvSpPr txBox="1"/>
                <p:nvPr/>
              </p:nvSpPr>
              <p:spPr>
                <a:xfrm>
                  <a:off x="-1343802" y="-746404"/>
                  <a:ext cx="6554003" cy="4957057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200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FOCAL ONE</a:t>
                  </a:r>
                  <a:endParaRPr lang="en-US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1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US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1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US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1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US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Text Box 18"/>
                <p:cNvSpPr txBox="1"/>
                <p:nvPr/>
              </p:nvSpPr>
              <p:spPr>
                <a:xfrm>
                  <a:off x="-1163252" y="-233274"/>
                  <a:ext cx="1620000" cy="4205109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1100" dirty="0">
                      <a:solidFill>
                        <a:srgbClr val="2E74B5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HIFUsion configuration</a:t>
                  </a:r>
                  <a:endParaRPr lang="en-US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1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US" sz="11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07000"/>
                    </a:lnSpc>
                  </a:pPr>
                  <a:r>
                    <a:rPr lang="en-US" sz="1100" dirty="0">
                      <a:solidFill>
                        <a:srgbClr val="FF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Option LEVEL </a:t>
                  </a:r>
                  <a:r>
                    <a:rPr lang="en-US" sz="1100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 (free)</a:t>
                  </a:r>
                  <a:endParaRPr lang="en-US" sz="1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07000"/>
                    </a:lnSpc>
                    <a:spcAft>
                      <a:spcPts val="0"/>
                    </a:spcAft>
                  </a:pPr>
                  <a:endParaRPr lang="en-US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1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Calling and storage </a:t>
                  </a:r>
                  <a:r>
                    <a:rPr lang="en-US" sz="1100" dirty="0" smtClean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AETITLE</a:t>
                  </a:r>
                </a:p>
                <a:p>
                  <a:pPr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1100" dirty="0" smtClean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Storage port</a:t>
                  </a:r>
                </a:p>
                <a:p>
                  <a:pPr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1100" dirty="0" smtClean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Storage directory 	D</a:t>
                  </a:r>
                  <a:r>
                    <a:rPr lang="en-US" sz="1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:\DICOMPACS (</a:t>
                  </a:r>
                  <a:r>
                    <a:rPr lang="en-US" sz="110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must be created on the D drive</a:t>
                  </a:r>
                  <a:r>
                    <a:rPr lang="en-US" sz="1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).</a:t>
                  </a:r>
                  <a:endParaRPr lang="en-US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Text Box 22"/>
                <p:cNvSpPr txBox="1"/>
                <p:nvPr/>
              </p:nvSpPr>
              <p:spPr>
                <a:xfrm>
                  <a:off x="3374135" y="-239745"/>
                  <a:ext cx="1620000" cy="4128444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1100" dirty="0">
                      <a:solidFill>
                        <a:srgbClr val="00B05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Tech File configuration</a:t>
                  </a:r>
                  <a:endParaRPr lang="en-US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1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US" sz="11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1100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Option LEVEL 2</a:t>
                  </a:r>
                  <a:endParaRPr lang="en-US" sz="1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07000"/>
                    </a:lnSpc>
                    <a:spcAft>
                      <a:spcPts val="0"/>
                    </a:spcAft>
                  </a:pPr>
                  <a:endParaRPr lang="en-US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1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Option </a:t>
                  </a:r>
                  <a:r>
                    <a:rPr lang="en-US" sz="1100" dirty="0" err="1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config</a:t>
                  </a:r>
                  <a:r>
                    <a:rPr lang="en-US" sz="1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tab	</a:t>
                  </a:r>
                  <a:endParaRPr lang="en-US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indent="90170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1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  <a:sym typeface="Wingdings" panose="05000000000000000000" pitchFamily="2" charset="2"/>
                    </a:rPr>
                    <a:t></a:t>
                  </a:r>
                  <a:r>
                    <a:rPr lang="en-US" sz="1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DICOM</a:t>
                  </a:r>
                  <a:endParaRPr lang="en-US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indent="270510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1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  <a:sym typeface="Wingdings" panose="05000000000000000000" pitchFamily="2" charset="2"/>
                    </a:rPr>
                    <a:t></a:t>
                  </a:r>
                  <a:r>
                    <a:rPr lang="en-US" sz="1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“Present on the machine” box </a:t>
                  </a:r>
                  <a:r>
                    <a:rPr lang="en-US" sz="1100" dirty="0" smtClean="0">
                      <a:solidFill>
                        <a:srgbClr val="538135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checked</a:t>
                  </a:r>
                  <a:endParaRPr lang="en-US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" name="Text Box 26"/>
              <p:cNvSpPr txBox="1"/>
              <p:nvPr/>
            </p:nvSpPr>
            <p:spPr>
              <a:xfrm>
                <a:off x="766929" y="3504742"/>
                <a:ext cx="1908000" cy="204277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0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PACS_1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100" dirty="0">
                    <a:solidFill>
                      <a:srgbClr val="2F5496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 allow the Focal One to search patient data from PACS and once selected, to load/display these data to the Focal One into the D:/DICOMPACS folder.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100" dirty="0">
                    <a:solidFill>
                      <a:srgbClr val="FFC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1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FOCAL ONE MUST BE ALLOWED ON THE SERVER BY THE IT DPMT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2" name="Text Box 26"/>
            <p:cNvSpPr txBox="1"/>
            <p:nvPr/>
          </p:nvSpPr>
          <p:spPr>
            <a:xfrm>
              <a:off x="4278089" y="3501008"/>
              <a:ext cx="1907629" cy="2042201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000" b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PACS_2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1100" dirty="0">
                  <a:solidFill>
                    <a:srgbClr val="2F549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 allow the Focal One to search patient data from PACS and once selected, to load/display these data to the Focal One into the D:/DICOMPACS folder.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1100" dirty="0">
                  <a:solidFill>
                    <a:srgbClr val="FFC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11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FOCAL ONE MUST BE ALLOWED ON THE SERVER BY THE IT DPMT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6"/>
            <p:cNvSpPr txBox="1"/>
            <p:nvPr/>
          </p:nvSpPr>
          <p:spPr>
            <a:xfrm>
              <a:off x="6744072" y="3501008"/>
              <a:ext cx="1908000" cy="2042201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000" b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PACS (WL)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1100" i="1" dirty="0">
                  <a:solidFill>
                    <a:srgbClr val="00B05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 </a:t>
              </a:r>
              <a:r>
                <a:rPr lang="en-US" sz="1100" i="1" dirty="0" smtClean="0">
                  <a:solidFill>
                    <a:srgbClr val="00B05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download patient data  </a:t>
              </a:r>
              <a:r>
                <a:rPr lang="en-US" sz="1100" i="1" u="sng" dirty="0">
                  <a:solidFill>
                    <a:srgbClr val="00B05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from</a:t>
              </a:r>
              <a:r>
                <a:rPr lang="en-US" sz="1100" i="1" dirty="0">
                  <a:solidFill>
                    <a:srgbClr val="00B05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00" i="1" dirty="0" smtClean="0">
                  <a:solidFill>
                    <a:srgbClr val="00B05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 PACS</a:t>
              </a:r>
              <a:r>
                <a:rPr lang="en-US" sz="1100" i="1" dirty="0">
                  <a:solidFill>
                    <a:srgbClr val="00B05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00" i="1" u="sng" dirty="0" smtClean="0">
                  <a:solidFill>
                    <a:srgbClr val="00B05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</a:t>
              </a:r>
              <a:r>
                <a:rPr lang="en-US" sz="1100" i="1" dirty="0" smtClean="0">
                  <a:solidFill>
                    <a:srgbClr val="00B05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the Focal One.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endParaRPr lang="en-US" sz="11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1100" dirty="0" err="1">
                  <a:solidFill>
                    <a:srgbClr val="2F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DicomGateway</a:t>
              </a:r>
              <a:r>
                <a:rPr lang="en-US" sz="1100" dirty="0">
                  <a:solidFill>
                    <a:srgbClr val="2F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needs to be configure</a:t>
              </a:r>
              <a:endParaRPr lang="en-US" sz="1100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1811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9"/>
          <p:cNvSpPr>
            <a:spLocks noGrp="1"/>
          </p:cNvSpPr>
          <p:nvPr>
            <p:ph idx="4294967295"/>
          </p:nvPr>
        </p:nvSpPr>
        <p:spPr>
          <a:xfrm>
            <a:off x="2640096" y="4797152"/>
            <a:ext cx="8941542" cy="172819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/>
              <a:t>Information from the Focal One: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Calling AETITLE = Storage AETITLE	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sz="1600" dirty="0" smtClean="0"/>
              <a:t>Focal One’s computer name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Storage port</a:t>
            </a:r>
            <a:r>
              <a:rPr lang="en-US" sz="1600" dirty="0" smtClean="0"/>
              <a:t> 					104 by default (need to be confirmed with IT)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Storage directory</a:t>
            </a:r>
            <a:r>
              <a:rPr lang="en-US" sz="1600" dirty="0"/>
              <a:t>				need to be created on the D drive</a:t>
            </a:r>
            <a:endParaRPr lang="fr-FR" sz="1600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2640096" y="448284"/>
            <a:ext cx="8941542" cy="950374"/>
          </a:xfrm>
        </p:spPr>
        <p:txBody>
          <a:bodyPr/>
          <a:lstStyle/>
          <a:p>
            <a:r>
              <a:rPr lang="fr-FR" dirty="0" smtClean="0"/>
              <a:t>PACS configuration </a:t>
            </a:r>
            <a:r>
              <a:rPr lang="fr-FR" dirty="0" smtClean="0"/>
              <a:t>– </a:t>
            </a:r>
            <a:r>
              <a:rPr lang="fr-FR" dirty="0" smtClean="0"/>
              <a:t>HIFUsion 		1_2</a:t>
            </a:r>
            <a:endParaRPr lang="fr-FR" dirty="0"/>
          </a:p>
        </p:txBody>
      </p:sp>
      <p:pic>
        <p:nvPicPr>
          <p:cNvPr id="10" name="Picture 4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6" t="42124" r="1891" b="39874"/>
          <a:stretch/>
        </p:blipFill>
        <p:spPr bwMode="auto">
          <a:xfrm>
            <a:off x="3791744" y="1052736"/>
            <a:ext cx="6422216" cy="36724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47728" y="1196752"/>
            <a:ext cx="2736304" cy="576064"/>
          </a:xfrm>
          <a:prstGeom prst="rect">
            <a:avLst/>
          </a:prstGeom>
          <a:noFill/>
          <a:ln w="38100"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63752" y="3501008"/>
            <a:ext cx="6264696" cy="576064"/>
          </a:xfrm>
          <a:prstGeom prst="rect">
            <a:avLst/>
          </a:prstGeom>
          <a:noFill/>
          <a:ln w="38100"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63752" y="4221088"/>
            <a:ext cx="6264696" cy="576064"/>
          </a:xfrm>
          <a:prstGeom prst="rect">
            <a:avLst/>
          </a:prstGeom>
          <a:noFill/>
          <a:ln w="38100"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24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9"/>
          <p:cNvSpPr>
            <a:spLocks noGrp="1"/>
          </p:cNvSpPr>
          <p:nvPr>
            <p:ph idx="4294967295"/>
          </p:nvPr>
        </p:nvSpPr>
        <p:spPr>
          <a:xfrm>
            <a:off x="2640096" y="4797152"/>
            <a:ext cx="8941542" cy="201622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/>
              <a:t>Information from the hospital: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NAME</a:t>
            </a:r>
            <a:r>
              <a:rPr lang="en-US" sz="1600" dirty="0" smtClean="0"/>
              <a:t>						Server “nickname”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AETITLE</a:t>
            </a:r>
            <a:r>
              <a:rPr lang="en-US" sz="1600" dirty="0" smtClean="0"/>
              <a:t>					Server name as it is on the PACS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ADDRESS</a:t>
            </a:r>
            <a:r>
              <a:rPr lang="en-US" sz="1600" dirty="0" smtClean="0"/>
              <a:t> 					Server IP address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PORT</a:t>
            </a:r>
            <a:r>
              <a:rPr lang="en-US" sz="1600" dirty="0" smtClean="0"/>
              <a:t>	 					Server port COM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CGET</a:t>
            </a:r>
            <a:r>
              <a:rPr lang="en-US" sz="1600" dirty="0" smtClean="0"/>
              <a:t> 						</a:t>
            </a:r>
            <a:r>
              <a:rPr lang="en-US" sz="1600" b="1" dirty="0" smtClean="0"/>
              <a:t>!!ALWAYS UNTICK!!</a:t>
            </a:r>
            <a:endParaRPr lang="fr-FR" sz="1200" b="1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2640096" y="448284"/>
            <a:ext cx="8941542" cy="950374"/>
          </a:xfrm>
        </p:spPr>
        <p:txBody>
          <a:bodyPr/>
          <a:lstStyle/>
          <a:p>
            <a:r>
              <a:rPr lang="fr-FR" dirty="0" smtClean="0"/>
              <a:t>PACS configuration </a:t>
            </a:r>
            <a:r>
              <a:rPr lang="fr-FR" dirty="0" smtClean="0"/>
              <a:t>– </a:t>
            </a:r>
            <a:r>
              <a:rPr lang="fr-FR" dirty="0" smtClean="0"/>
              <a:t>HIFUsion 		2_2</a:t>
            </a:r>
            <a:endParaRPr lang="fr-FR" dirty="0"/>
          </a:p>
        </p:txBody>
      </p:sp>
      <p:pic>
        <p:nvPicPr>
          <p:cNvPr id="10" name="Picture 4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6" t="42124" r="1891" b="39874"/>
          <a:stretch/>
        </p:blipFill>
        <p:spPr bwMode="auto">
          <a:xfrm>
            <a:off x="3791744" y="1052736"/>
            <a:ext cx="6422216" cy="36724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63752" y="1628800"/>
            <a:ext cx="6264696" cy="1440160"/>
          </a:xfrm>
          <a:prstGeom prst="rect">
            <a:avLst/>
          </a:prstGeom>
          <a:noFill/>
          <a:ln w="38100"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88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2640096" y="448284"/>
            <a:ext cx="8941542" cy="950374"/>
          </a:xfrm>
        </p:spPr>
        <p:txBody>
          <a:bodyPr/>
          <a:lstStyle/>
          <a:p>
            <a:r>
              <a:rPr lang="fr-FR" dirty="0" smtClean="0"/>
              <a:t>PACS configuration - </a:t>
            </a:r>
            <a:r>
              <a:rPr lang="fr-FR" dirty="0" err="1" smtClean="0"/>
              <a:t>FOneTherapy</a:t>
            </a:r>
            <a:endParaRPr lang="fr-FR" dirty="0"/>
          </a:p>
        </p:txBody>
      </p:sp>
      <p:pic>
        <p:nvPicPr>
          <p:cNvPr id="5" name="Picture 41"/>
          <p:cNvPicPr>
            <a:picLocks noGrp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" t="36413" r="51033" b="31237"/>
          <a:stretch/>
        </p:blipFill>
        <p:spPr bwMode="auto">
          <a:xfrm>
            <a:off x="5964005" y="1268760"/>
            <a:ext cx="6048672" cy="40471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Espace réservé du contenu 9"/>
          <p:cNvSpPr>
            <a:spLocks noGrp="1"/>
          </p:cNvSpPr>
          <p:nvPr>
            <p:ph idx="4294967295"/>
          </p:nvPr>
        </p:nvSpPr>
        <p:spPr>
          <a:xfrm>
            <a:off x="2640096" y="4797152"/>
            <a:ext cx="8941542" cy="201622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/>
              <a:t>Information from the hospital: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TYPE</a:t>
            </a:r>
            <a:r>
              <a:rPr lang="en-US" sz="1600" dirty="0" smtClean="0"/>
              <a:t>						Store or WL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NAME						</a:t>
            </a:r>
            <a:r>
              <a:rPr lang="en-US" sz="1600" dirty="0" smtClean="0"/>
              <a:t>Server “nickname”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AETITLE</a:t>
            </a:r>
            <a:r>
              <a:rPr lang="en-US" sz="1600" dirty="0" smtClean="0"/>
              <a:t>					Server name as it is on the PACS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HOSTNAME / IP</a:t>
            </a:r>
            <a:r>
              <a:rPr lang="en-US" sz="1600" dirty="0" smtClean="0"/>
              <a:t> 				Server IP address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PORT</a:t>
            </a:r>
            <a:r>
              <a:rPr lang="en-US" sz="1600" dirty="0" smtClean="0"/>
              <a:t>	 					Server port COM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SERVER STATUS</a:t>
            </a:r>
            <a:r>
              <a:rPr lang="en-US" sz="1600" dirty="0" smtClean="0"/>
              <a:t>				Activated if you want to use it.</a:t>
            </a:r>
            <a:endParaRPr lang="fr-FR" sz="16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2567608" y="3116867"/>
            <a:ext cx="2808312" cy="1200329"/>
          </a:xfrm>
          <a:prstGeom prst="rect">
            <a:avLst/>
          </a:prstGeom>
          <a:noFill/>
          <a:ln>
            <a:solidFill>
              <a:srgbClr val="E200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IMPORTANT:</a:t>
            </a:r>
          </a:p>
          <a:p>
            <a:endParaRPr lang="en-US" dirty="0"/>
          </a:p>
          <a:p>
            <a:pPr algn="ctr"/>
            <a:r>
              <a:rPr lang="en-US" dirty="0" smtClean="0"/>
              <a:t>The configuration MUST be done per hospital.</a:t>
            </a:r>
            <a:endParaRPr lang="en-US" dirty="0"/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5447928" y="3717032"/>
            <a:ext cx="86409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168008" y="1628800"/>
            <a:ext cx="1152128" cy="470266"/>
          </a:xfrm>
          <a:prstGeom prst="rect">
            <a:avLst/>
          </a:prstGeom>
          <a:noFill/>
          <a:ln w="38100"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17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AP OK">
  <a:themeElements>
    <a:clrScheme name="Personnalisé 2">
      <a:dk1>
        <a:srgbClr val="151515"/>
      </a:dk1>
      <a:lt1>
        <a:srgbClr val="FFFFFF"/>
      </a:lt1>
      <a:dk2>
        <a:srgbClr val="004185"/>
      </a:dk2>
      <a:lt2>
        <a:srgbClr val="FFFFFF"/>
      </a:lt2>
      <a:accent1>
        <a:srgbClr val="004185"/>
      </a:accent1>
      <a:accent2>
        <a:srgbClr val="D20019"/>
      </a:accent2>
      <a:accent3>
        <a:srgbClr val="B6B6B6"/>
      </a:accent3>
      <a:accent4>
        <a:srgbClr val="CCCCCC"/>
      </a:accent4>
      <a:accent5>
        <a:srgbClr val="D6D6D6"/>
      </a:accent5>
      <a:accent6>
        <a:srgbClr val="1873B9"/>
      </a:accent6>
      <a:hlink>
        <a:srgbClr val="F59E00"/>
      </a:hlink>
      <a:folHlink>
        <a:srgbClr val="B2B2B2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AP OK" id="{E1E43A58-B616-4A5B-A254-FC1629D0B8E6}" vid="{CA77F4B3-7C94-4F85-AB2F-01AED863E37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présentation Focal One_1</Template>
  <TotalTime>1613</TotalTime>
  <Words>114</Words>
  <Application>Microsoft Office PowerPoint</Application>
  <PresentationFormat>Grand écran</PresentationFormat>
  <Paragraphs>113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Times New Roman</vt:lpstr>
      <vt:lpstr>Trebuchet MS</vt:lpstr>
      <vt:lpstr>Wingdings</vt:lpstr>
      <vt:lpstr>EDAP OK</vt:lpstr>
      <vt:lpstr>Technical Training</vt:lpstr>
      <vt:lpstr>Introduction</vt:lpstr>
      <vt:lpstr>PACS focus – Explanations</vt:lpstr>
      <vt:lpstr>PACS focus – Interactions</vt:lpstr>
      <vt:lpstr>Configuration</vt:lpstr>
      <vt:lpstr>PACS configuration</vt:lpstr>
      <vt:lpstr>PACS configuration – HIFUsion   1_2</vt:lpstr>
      <vt:lpstr>PACS configuration – HIFUsion   2_2</vt:lpstr>
      <vt:lpstr>PACS configuration - FOneTherapy</vt:lpstr>
      <vt:lpstr>PACS configuration – Dicom Gateway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des logiciels</dc:title>
  <dc:creator>Benjamin GONON-AGONI</dc:creator>
  <cp:lastModifiedBy>Benjamin GONON-AGONI</cp:lastModifiedBy>
  <cp:revision>69</cp:revision>
  <dcterms:created xsi:type="dcterms:W3CDTF">2014-01-03T07:58:21Z</dcterms:created>
  <dcterms:modified xsi:type="dcterms:W3CDTF">2019-09-19T08:08:14Z</dcterms:modified>
</cp:coreProperties>
</file>