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6"/>
  </p:notesMasterIdLst>
  <p:sldIdLst>
    <p:sldId id="257" r:id="rId3"/>
    <p:sldId id="258" r:id="rId4"/>
    <p:sldId id="31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1" r:id="rId35"/>
    <p:sldId id="275" r:id="rId36"/>
    <p:sldId id="312" r:id="rId37"/>
    <p:sldId id="276" r:id="rId38"/>
    <p:sldId id="277" r:id="rId39"/>
    <p:sldId id="278" r:id="rId40"/>
    <p:sldId id="279" r:id="rId41"/>
    <p:sldId id="280" r:id="rId42"/>
    <p:sldId id="313" r:id="rId43"/>
    <p:sldId id="273" r:id="rId44"/>
    <p:sldId id="274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>
      <p:cViewPr varScale="1">
        <p:scale>
          <a:sx n="103" d="100"/>
          <a:sy n="103" d="100"/>
        </p:scale>
        <p:origin x="121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407E-9667-4D2B-ADC8-11698D61B607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7058-51A3-40B6-AE28-DC5432BF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60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78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71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6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3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86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82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88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26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22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31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25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42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03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68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734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317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92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972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4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865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9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65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2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18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84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12BC-1A02-4515-ABFB-66CEC26FC51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7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103"/>
            <a:ext cx="4114800" cy="365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103"/>
            <a:ext cx="2743200" cy="365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FE03-3286-4B82-BBE4-F7FE9AB98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2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6206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3253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6" y="405086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15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8" y="1316769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2537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9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111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3" y="0"/>
            <a:ext cx="688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2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6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2934998" y="2312878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200" cap="small" dirty="0">
              <a:solidFill>
                <a:srgbClr val="DAE0ED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training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Software Update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Parts list tree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9" y="1263275"/>
            <a:ext cx="8104494" cy="4498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7688" y="2227774"/>
            <a:ext cx="8003232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 encadrée 1 5"/>
          <p:cNvSpPr/>
          <p:nvPr/>
        </p:nvSpPr>
        <p:spPr>
          <a:xfrm>
            <a:off x="7339936" y="3512354"/>
            <a:ext cx="2448272" cy="1152128"/>
          </a:xfrm>
          <a:prstGeom prst="borderCallout1">
            <a:avLst>
              <a:gd name="adj1" fmla="val 49525"/>
              <a:gd name="adj2" fmla="val 51"/>
              <a:gd name="adj3" fmla="val -17308"/>
              <a:gd name="adj4" fmla="val -41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Click on a </a:t>
            </a:r>
            <a:r>
              <a:rPr lang="en-US" dirty="0"/>
              <a:t>category</a:t>
            </a:r>
            <a:r>
              <a:rPr lang="fr-FR" dirty="0"/>
              <a:t> to </a:t>
            </a:r>
            <a:r>
              <a:rPr lang="en-US" dirty="0"/>
              <a:t>access</a:t>
            </a:r>
            <a:r>
              <a:rPr lang="fr-FR" dirty="0"/>
              <a:t> to </a:t>
            </a:r>
            <a:r>
              <a:rPr lang="en-US" dirty="0"/>
              <a:t>the  part list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dashboard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556792"/>
            <a:ext cx="5068007" cy="1438476"/>
          </a:xfrm>
          <a:prstGeom prst="rect">
            <a:avLst/>
          </a:prstGeom>
        </p:spPr>
      </p:pic>
      <p:sp>
        <p:nvSpPr>
          <p:cNvPr id="9" name="Légende encadrée 2 8"/>
          <p:cNvSpPr/>
          <p:nvPr/>
        </p:nvSpPr>
        <p:spPr>
          <a:xfrm>
            <a:off x="7608167" y="3087999"/>
            <a:ext cx="1872208" cy="1152128"/>
          </a:xfrm>
          <a:prstGeom prst="borderCallout2">
            <a:avLst>
              <a:gd name="adj1" fmla="val -1792"/>
              <a:gd name="adj2" fmla="val 34762"/>
              <a:gd name="adj3" fmla="val -33789"/>
              <a:gd name="adj4" fmla="val 34451"/>
              <a:gd name="adj5" fmla="val -59907"/>
              <a:gd name="adj6" fmla="val 19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the notification of a new service bulletin to apply. 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2927648" y="3717032"/>
            <a:ext cx="1872208" cy="1152128"/>
          </a:xfrm>
          <a:prstGeom prst="borderCallout2">
            <a:avLst>
              <a:gd name="adj1" fmla="val 933"/>
              <a:gd name="adj2" fmla="val 50475"/>
              <a:gd name="adj3" fmla="val -65296"/>
              <a:gd name="adj4" fmla="val 50760"/>
              <a:gd name="adj5" fmla="val -91142"/>
              <a:gd name="adj6" fmla="val 6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your profile you can change your password</a:t>
            </a:r>
          </a:p>
        </p:txBody>
      </p:sp>
    </p:spTree>
    <p:extLst>
      <p:ext uri="{BB962C8B-B14F-4D97-AF65-F5344CB8AC3E}">
        <p14:creationId xmlns:p14="http://schemas.microsoft.com/office/powerpoint/2010/main" val="35918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Profile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313718" y="139523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30" y="1251216"/>
            <a:ext cx="8232880" cy="4752528"/>
          </a:xfrm>
          <a:prstGeom prst="rect">
            <a:avLst/>
          </a:prstGeom>
        </p:spPr>
      </p:pic>
      <p:sp>
        <p:nvSpPr>
          <p:cNvPr id="12" name="Légende encadrée 1 11"/>
          <p:cNvSpPr/>
          <p:nvPr/>
        </p:nvSpPr>
        <p:spPr>
          <a:xfrm>
            <a:off x="6207675" y="2259328"/>
            <a:ext cx="2903415" cy="881156"/>
          </a:xfrm>
          <a:prstGeom prst="borderCallout1">
            <a:avLst>
              <a:gd name="adj1" fmla="val 48399"/>
              <a:gd name="adj2" fmla="val -620"/>
              <a:gd name="adj3" fmla="val 59789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have a problem on your account contact us </a:t>
            </a:r>
          </a:p>
        </p:txBody>
      </p:sp>
      <p:sp>
        <p:nvSpPr>
          <p:cNvPr id="9" name="Légende encadrée avec une bordure 1 8"/>
          <p:cNvSpPr/>
          <p:nvPr/>
        </p:nvSpPr>
        <p:spPr>
          <a:xfrm>
            <a:off x="6914118" y="3627480"/>
            <a:ext cx="1728192" cy="1080120"/>
          </a:xfrm>
          <a:prstGeom prst="accentBorderCallout1">
            <a:avLst>
              <a:gd name="adj1" fmla="val 40732"/>
              <a:gd name="adj2" fmla="val -6256"/>
              <a:gd name="adj3" fmla="val 24009"/>
              <a:gd name="adj4" fmla="val -59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your password easily with this form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506194"/>
            <a:ext cx="8619076" cy="3952557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install base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5219" y="31131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5931199" y="2249044"/>
            <a:ext cx="604413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89915" y="3113140"/>
            <a:ext cx="1865420" cy="97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reach the documentation page click here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documentation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350060"/>
            <a:ext cx="8149793" cy="4670207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>
          <a:xfrm rot="5400000">
            <a:off x="6026853" y="483298"/>
            <a:ext cx="417701" cy="60148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12712" y="3699932"/>
            <a:ext cx="2940331" cy="144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All documents of the machines will be available on these menus. Please </a:t>
            </a:r>
            <a:r>
              <a:rPr lang="en-US" sz="1600" dirty="0" err="1"/>
              <a:t>seeck</a:t>
            </a:r>
            <a:r>
              <a:rPr lang="en-US" sz="1600" dirty="0"/>
              <a:t> here before posting a support request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documentation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215680" y="1543258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370847"/>
            <a:ext cx="7952426" cy="4780923"/>
          </a:xfrm>
          <a:prstGeom prst="rect">
            <a:avLst/>
          </a:prstGeom>
        </p:spPr>
      </p:pic>
      <p:sp>
        <p:nvSpPr>
          <p:cNvPr id="9" name="Légende encadrée 1 8"/>
          <p:cNvSpPr/>
          <p:nvPr/>
        </p:nvSpPr>
        <p:spPr>
          <a:xfrm>
            <a:off x="5519935" y="2487273"/>
            <a:ext cx="2806068" cy="1459965"/>
          </a:xfrm>
          <a:prstGeom prst="borderCallout1">
            <a:avLst>
              <a:gd name="adj1" fmla="val 18750"/>
              <a:gd name="adj2" fmla="val -8333"/>
              <a:gd name="adj3" fmla="val -6549"/>
              <a:gd name="adj4" fmla="val -46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search a document here.</a:t>
            </a:r>
          </a:p>
          <a:p>
            <a:pPr algn="ctr"/>
            <a:r>
              <a:rPr lang="en-US" dirty="0"/>
              <a:t>You can type the date the type or a part of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9079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61" y="1759190"/>
            <a:ext cx="8619076" cy="3952557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Incident management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9624" y="33661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6821708" y="2502040"/>
            <a:ext cx="604413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36408" y="3366136"/>
            <a:ext cx="2160240" cy="112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Reach the incident management page click here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Incident management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467" y="1628800"/>
            <a:ext cx="8650835" cy="3888432"/>
          </a:xfrm>
          <a:prstGeom prst="rect">
            <a:avLst/>
          </a:prstGeom>
        </p:spPr>
      </p:pic>
      <p:sp>
        <p:nvSpPr>
          <p:cNvPr id="6" name="Légende encadrée 1 5"/>
          <p:cNvSpPr/>
          <p:nvPr/>
        </p:nvSpPr>
        <p:spPr>
          <a:xfrm>
            <a:off x="7645419" y="3772520"/>
            <a:ext cx="2304256" cy="936104"/>
          </a:xfrm>
          <a:prstGeom prst="borderCallout1">
            <a:avLst>
              <a:gd name="adj1" fmla="val 52640"/>
              <a:gd name="adj2" fmla="val 575"/>
              <a:gd name="adj3" fmla="val -33247"/>
              <a:gd name="adj4" fmla="val -35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this form and click on search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Incident </a:t>
            </a:r>
            <a:r>
              <a:rPr lang="en-US" dirty="0" smtClean="0"/>
              <a:t>management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412776"/>
            <a:ext cx="8505056" cy="39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1514307"/>
            <a:ext cx="8619076" cy="3952557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installed base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7227" y="312125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7716078" y="2257157"/>
            <a:ext cx="604413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074794" y="3121253"/>
            <a:ext cx="1865420" cy="97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review your installed base click here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200" cap="small" dirty="0">
              <a:solidFill>
                <a:srgbClr val="DAE0E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5720" y="2217238"/>
            <a:ext cx="8424936" cy="2016224"/>
          </a:xfrm>
        </p:spPr>
        <p:txBody>
          <a:bodyPr/>
          <a:lstStyle/>
          <a:p>
            <a:r>
              <a:rPr lang="fr-FR" dirty="0"/>
              <a:t>Service Management </a:t>
            </a:r>
            <a:r>
              <a:rPr lang="fr-FR" dirty="0" err="1"/>
              <a:t>presentation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23406"/>
          <a:stretch/>
        </p:blipFill>
        <p:spPr>
          <a:xfrm>
            <a:off x="2682821" y="1269969"/>
            <a:ext cx="8916471" cy="3839734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installed base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égende encadrée avec une bordure 1 8"/>
          <p:cNvSpPr/>
          <p:nvPr/>
        </p:nvSpPr>
        <p:spPr>
          <a:xfrm>
            <a:off x="7675365" y="4173599"/>
            <a:ext cx="2453511" cy="1456533"/>
          </a:xfrm>
          <a:prstGeom prst="accentBorderCallout1">
            <a:avLst>
              <a:gd name="adj1" fmla="val 41386"/>
              <a:gd name="adj2" fmla="val -3207"/>
              <a:gd name="adj3" fmla="val -17260"/>
              <a:gd name="adj4" fmla="val -2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button to open a support request</a:t>
            </a:r>
          </a:p>
        </p:txBody>
      </p:sp>
    </p:spTree>
    <p:extLst>
      <p:ext uri="{BB962C8B-B14F-4D97-AF65-F5344CB8AC3E}">
        <p14:creationId xmlns:p14="http://schemas.microsoft.com/office/powerpoint/2010/main" val="41651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installed base</a:t>
            </a:r>
            <a:br>
              <a:rPr lang="en-US" dirty="0"/>
            </a:b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1122"/>
          <a:stretch/>
        </p:blipFill>
        <p:spPr>
          <a:xfrm>
            <a:off x="2682821" y="1011950"/>
            <a:ext cx="8905754" cy="50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Mailling</a:t>
            </a:r>
            <a:r>
              <a:rPr lang="en-US" dirty="0"/>
              <a:t> Form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15082" y="1221196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221197"/>
            <a:ext cx="8374731" cy="4390213"/>
          </a:xfrm>
          <a:prstGeom prst="rect">
            <a:avLst/>
          </a:prstGeom>
        </p:spPr>
      </p:pic>
      <p:sp>
        <p:nvSpPr>
          <p:cNvPr id="8" name="Légende encadrée avec une bordure 1 7"/>
          <p:cNvSpPr/>
          <p:nvPr/>
        </p:nvSpPr>
        <p:spPr>
          <a:xfrm>
            <a:off x="9567810" y="1725252"/>
            <a:ext cx="1676872" cy="1080120"/>
          </a:xfrm>
          <a:prstGeom prst="accentBorderCallout1">
            <a:avLst>
              <a:gd name="adj1" fmla="val 53448"/>
              <a:gd name="adj2" fmla="val -6198"/>
              <a:gd name="adj3" fmla="val 69536"/>
              <a:gd name="adj4" fmla="val -27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the machine you having issues on</a:t>
            </a:r>
          </a:p>
        </p:txBody>
      </p:sp>
      <p:sp>
        <p:nvSpPr>
          <p:cNvPr id="9" name="Légende encadrée avec une bordure 1 8"/>
          <p:cNvSpPr/>
          <p:nvPr/>
        </p:nvSpPr>
        <p:spPr>
          <a:xfrm>
            <a:off x="9423794" y="3663518"/>
            <a:ext cx="1734692" cy="1637690"/>
          </a:xfrm>
          <a:prstGeom prst="accentBorderCallout1">
            <a:avLst>
              <a:gd name="adj1" fmla="val 53448"/>
              <a:gd name="adj2" fmla="val -6198"/>
              <a:gd name="adj3" fmla="val 28973"/>
              <a:gd name="adj4" fmla="val -31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these 2 fields and Submit the form. This will send us an email.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system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844824"/>
            <a:ext cx="8861376" cy="1470413"/>
          </a:xfrm>
          <a:prstGeom prst="rect">
            <a:avLst/>
          </a:prstGeom>
        </p:spPr>
      </p:pic>
      <p:sp>
        <p:nvSpPr>
          <p:cNvPr id="9" name="Légende encadrée avec une bordure 1 8"/>
          <p:cNvSpPr/>
          <p:nvPr/>
        </p:nvSpPr>
        <p:spPr>
          <a:xfrm>
            <a:off x="4437197" y="3415044"/>
            <a:ext cx="2453511" cy="1456533"/>
          </a:xfrm>
          <a:prstGeom prst="accentBorderCallout1">
            <a:avLst>
              <a:gd name="adj1" fmla="val 41386"/>
              <a:gd name="adj2" fmla="val -3207"/>
              <a:gd name="adj3" fmla="val -21744"/>
              <a:gd name="adj4" fmla="val -17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in this area to  access the information about the peripheral</a:t>
            </a:r>
          </a:p>
        </p:txBody>
      </p:sp>
      <p:sp>
        <p:nvSpPr>
          <p:cNvPr id="10" name="Légende encadrée avec une bordure 1 9"/>
          <p:cNvSpPr/>
          <p:nvPr/>
        </p:nvSpPr>
        <p:spPr>
          <a:xfrm>
            <a:off x="7104113" y="3415044"/>
            <a:ext cx="2587183" cy="1612685"/>
          </a:xfrm>
          <a:prstGeom prst="accentBorderCallout1">
            <a:avLst>
              <a:gd name="adj1" fmla="val 62425"/>
              <a:gd name="adj2" fmla="val 103988"/>
              <a:gd name="adj3" fmla="val -7253"/>
              <a:gd name="adj4" fmla="val 116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Attach the document requested in the PM checklist (error log, technical files, follow up) in a zip archive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system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988840"/>
            <a:ext cx="8926206" cy="1481170"/>
          </a:xfrm>
          <a:prstGeom prst="rect">
            <a:avLst/>
          </a:prstGeom>
        </p:spPr>
      </p:pic>
      <p:sp>
        <p:nvSpPr>
          <p:cNvPr id="12" name="Légende encadrée avec une bordure 1 11"/>
          <p:cNvSpPr/>
          <p:nvPr/>
        </p:nvSpPr>
        <p:spPr>
          <a:xfrm>
            <a:off x="4511824" y="3614118"/>
            <a:ext cx="2655832" cy="1456533"/>
          </a:xfrm>
          <a:prstGeom prst="accentBorderCallout1">
            <a:avLst>
              <a:gd name="adj1" fmla="val 49483"/>
              <a:gd name="adj2" fmla="val -4902"/>
              <a:gd name="adj3" fmla="val -25324"/>
              <a:gd name="adj4" fmla="val -3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when you need to modify information about your system.</a:t>
            </a:r>
          </a:p>
        </p:txBody>
      </p:sp>
    </p:spTree>
    <p:extLst>
      <p:ext uri="{BB962C8B-B14F-4D97-AF65-F5344CB8AC3E}">
        <p14:creationId xmlns:p14="http://schemas.microsoft.com/office/powerpoint/2010/main" val="10311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system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10" y="2564904"/>
            <a:ext cx="8573790" cy="1503246"/>
          </a:xfrm>
          <a:prstGeom prst="rect">
            <a:avLst/>
          </a:prstGeom>
        </p:spPr>
      </p:pic>
      <p:sp>
        <p:nvSpPr>
          <p:cNvPr id="13" name="Légende encadrée avec une bordure 1 12"/>
          <p:cNvSpPr/>
          <p:nvPr/>
        </p:nvSpPr>
        <p:spPr>
          <a:xfrm>
            <a:off x="5297016" y="4194408"/>
            <a:ext cx="1872208" cy="1106801"/>
          </a:xfrm>
          <a:prstGeom prst="accentBorderCallout1">
            <a:avLst>
              <a:gd name="adj1" fmla="val 49483"/>
              <a:gd name="adj2" fmla="val -4902"/>
              <a:gd name="adj3" fmla="val -33029"/>
              <a:gd name="adj4" fmla="val -32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all information are updated click here</a:t>
            </a:r>
          </a:p>
        </p:txBody>
      </p:sp>
    </p:spTree>
    <p:extLst>
      <p:ext uri="{BB962C8B-B14F-4D97-AF65-F5344CB8AC3E}">
        <p14:creationId xmlns:p14="http://schemas.microsoft.com/office/powerpoint/2010/main" val="20710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24" y="1514307"/>
            <a:ext cx="8619076" cy="3952557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Book a training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887" y="312125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8205912" y="2257157"/>
            <a:ext cx="604413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899623" y="3121253"/>
            <a:ext cx="1530425" cy="83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 </a:t>
            </a:r>
            <a:r>
              <a:rPr lang="fr-FR" dirty="0" err="1"/>
              <a:t>reach</a:t>
            </a:r>
            <a:r>
              <a:rPr lang="fr-FR" dirty="0"/>
              <a:t> the training page click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6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 a training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193956" y="1599276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62" y="1316330"/>
            <a:ext cx="8675147" cy="4891459"/>
          </a:xfrm>
          <a:prstGeom prst="rect">
            <a:avLst/>
          </a:prstGeom>
        </p:spPr>
      </p:pic>
      <p:sp>
        <p:nvSpPr>
          <p:cNvPr id="10" name="Légende encadrée 1 9"/>
          <p:cNvSpPr/>
          <p:nvPr/>
        </p:nvSpPr>
        <p:spPr>
          <a:xfrm>
            <a:off x="4722624" y="840589"/>
            <a:ext cx="2016224" cy="951480"/>
          </a:xfrm>
          <a:prstGeom prst="borderCallout1">
            <a:avLst>
              <a:gd name="adj1" fmla="val 8693"/>
              <a:gd name="adj2" fmla="val -1477"/>
              <a:gd name="adj3" fmla="val 119205"/>
              <a:gd name="adj4" fmla="val -9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These buttons are made </a:t>
            </a:r>
            <a:r>
              <a:rPr lang="en-US" sz="1600"/>
              <a:t>to scroll </a:t>
            </a:r>
            <a:r>
              <a:rPr lang="en-US" sz="1600" dirty="0"/>
              <a:t>the calendar</a:t>
            </a:r>
          </a:p>
        </p:txBody>
      </p:sp>
      <p:sp>
        <p:nvSpPr>
          <p:cNvPr id="12" name="Légende encadrée 1 11"/>
          <p:cNvSpPr/>
          <p:nvPr/>
        </p:nvSpPr>
        <p:spPr>
          <a:xfrm>
            <a:off x="7884593" y="840590"/>
            <a:ext cx="2322513" cy="1004185"/>
          </a:xfrm>
          <a:prstGeom prst="borderCallout1">
            <a:avLst>
              <a:gd name="adj1" fmla="val 8693"/>
              <a:gd name="adj2" fmla="val -826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/>
              <a:t>These buttons are made to switch the views of the calendar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892352" y="1958054"/>
            <a:ext cx="325941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6722348" y="1958054"/>
            <a:ext cx="432048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892352" y="1958054"/>
            <a:ext cx="325941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 a training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5964" y="1915570"/>
            <a:ext cx="325941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220083"/>
            <a:ext cx="8681208" cy="296951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735960" y="1915570"/>
            <a:ext cx="432048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735960" y="1915570"/>
            <a:ext cx="432048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5303912" y="1915570"/>
            <a:ext cx="432048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2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a training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5964" y="1915570"/>
            <a:ext cx="325941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73" y="2231218"/>
            <a:ext cx="8582093" cy="29472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05964" y="1898159"/>
            <a:ext cx="325941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905963" y="1898159"/>
            <a:ext cx="325941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31904" y="1915570"/>
            <a:ext cx="432049" cy="21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3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Portail:</a:t>
            </a:r>
            <a:br>
              <a:rPr lang="fr-FR" dirty="0"/>
            </a:br>
            <a:r>
              <a:rPr lang="fr-FR" dirty="0"/>
              <a:t>SWISS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 a training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4114800" y="-1801278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124744"/>
            <a:ext cx="6429375" cy="485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Légende encadrée 1 9"/>
          <p:cNvSpPr/>
          <p:nvPr/>
        </p:nvSpPr>
        <p:spPr>
          <a:xfrm>
            <a:off x="3971751" y="2689523"/>
            <a:ext cx="1584176" cy="936104"/>
          </a:xfrm>
          <a:prstGeom prst="borderCallout1">
            <a:avLst>
              <a:gd name="adj1" fmla="val 93448"/>
              <a:gd name="adj2" fmla="val 128330"/>
              <a:gd name="adj3" fmla="val 48935"/>
              <a:gd name="adj4" fmla="val 9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this form to book your training</a:t>
            </a:r>
          </a:p>
        </p:txBody>
      </p:sp>
    </p:spTree>
    <p:extLst>
      <p:ext uri="{BB962C8B-B14F-4D97-AF65-F5344CB8AC3E}">
        <p14:creationId xmlns:p14="http://schemas.microsoft.com/office/powerpoint/2010/main" val="2836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 a training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43" y="1218356"/>
            <a:ext cx="6410325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9093869" y="4730774"/>
            <a:ext cx="611088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égende encadrée 1 9"/>
          <p:cNvSpPr/>
          <p:nvPr/>
        </p:nvSpPr>
        <p:spPr>
          <a:xfrm>
            <a:off x="7401754" y="2066478"/>
            <a:ext cx="1584176" cy="936104"/>
          </a:xfrm>
          <a:prstGeom prst="borderCallout1">
            <a:avLst>
              <a:gd name="adj1" fmla="val 102067"/>
              <a:gd name="adj2" fmla="val -38891"/>
              <a:gd name="adj3" fmla="val 49119"/>
              <a:gd name="adj4" fmla="val -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if all </a:t>
            </a:r>
            <a:r>
              <a:rPr lang="en-US" dirty="0" err="1"/>
              <a:t>informations</a:t>
            </a:r>
            <a:r>
              <a:rPr lang="en-US" dirty="0"/>
              <a:t> are correct</a:t>
            </a:r>
          </a:p>
        </p:txBody>
      </p:sp>
      <p:sp>
        <p:nvSpPr>
          <p:cNvPr id="12" name="Légende encadrée 1 11"/>
          <p:cNvSpPr/>
          <p:nvPr/>
        </p:nvSpPr>
        <p:spPr>
          <a:xfrm>
            <a:off x="6573589" y="4813872"/>
            <a:ext cx="1958430" cy="1063400"/>
          </a:xfrm>
          <a:prstGeom prst="borderCallout1">
            <a:avLst>
              <a:gd name="adj1" fmla="val 8640"/>
              <a:gd name="adj2" fmla="val 126730"/>
              <a:gd name="adj3" fmla="val 49443"/>
              <a:gd name="adj4" fmla="val 100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want to modify a field click here to go back</a:t>
            </a:r>
          </a:p>
        </p:txBody>
      </p:sp>
      <p:sp>
        <p:nvSpPr>
          <p:cNvPr id="13" name="Légende encadrée 1 12"/>
          <p:cNvSpPr/>
          <p:nvPr/>
        </p:nvSpPr>
        <p:spPr>
          <a:xfrm>
            <a:off x="7653709" y="3524238"/>
            <a:ext cx="1743998" cy="936104"/>
          </a:xfrm>
          <a:prstGeom prst="borderCallout1">
            <a:avLst>
              <a:gd name="adj1" fmla="val 119305"/>
              <a:gd name="adj2" fmla="val 135120"/>
              <a:gd name="adj3" fmla="val 50439"/>
              <a:gd name="adj4" fmla="val 9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everything is OK submit with this button</a:t>
            </a:r>
          </a:p>
        </p:txBody>
      </p:sp>
    </p:spTree>
    <p:extLst>
      <p:ext uri="{BB962C8B-B14F-4D97-AF65-F5344CB8AC3E}">
        <p14:creationId xmlns:p14="http://schemas.microsoft.com/office/powerpoint/2010/main" val="33066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 your call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1856921"/>
            <a:ext cx="8743778" cy="3024336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rot="10800000">
            <a:off x="7038816" y="3369924"/>
            <a:ext cx="64807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36385" y="4450044"/>
            <a:ext cx="23762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dashboard</a:t>
            </a:r>
            <a:r>
              <a:rPr lang="fr-FR" dirty="0"/>
              <a:t> for call.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Software Record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97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DSR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DSR or Device Software Record is a document available in all updating CDs. In theses documents, you will find all information about the new update (Ex. : New software versions, new correction, …) you will also find the procedure for all software that need to be updated.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/>
              <a:t>TMS511944A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FFE03-3286-4B82-BBE4-F7FE9AB98DF4}" type="slidenum">
              <a:rPr lang="fr-FR" sz="1200"/>
              <a:t>34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84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</a:t>
            </a:r>
            <a:r>
              <a:rPr lang="fr-FR" dirty="0" smtClean="0"/>
              <a:t>Bulletin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92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 algn="l" defTabSz="728538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What is a SB</a:t>
            </a:r>
            <a:endParaRPr lang="en-US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682821" y="1479401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1938" indent="-227669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674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943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921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348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7752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202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6290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SB or Service Bulletin is a document that inform you about new correction for the device. Actually, 4 level of service bulletin can be </a:t>
            </a:r>
            <a:r>
              <a:rPr lang="en-US" dirty="0" smtClean="0"/>
              <a:t>sent.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The technical note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 mandatory action required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field corrective 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field safety corrective action</a:t>
            </a:r>
            <a:endParaRPr lang="fr-FR" dirty="0" smtClean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</p:spPr>
        <p:txBody>
          <a:bodyPr/>
          <a:lstStyle/>
          <a:p>
            <a:r>
              <a:rPr lang="fr-FR" sz="1200"/>
              <a:t>TMS511944A</a:t>
            </a:r>
            <a:endParaRPr lang="fr-FR" sz="1200" dirty="0"/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</p:spPr>
        <p:txBody>
          <a:bodyPr/>
          <a:lstStyle/>
          <a:p>
            <a:fld id="{331FFE03-3286-4B82-BBE4-F7FE9AB98DF4}" type="slidenum">
              <a:rPr lang="fr-FR" sz="1200"/>
              <a:t>36</a:t>
            </a:fld>
            <a:endParaRPr lang="fr-FR" sz="12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2492896"/>
            <a:ext cx="5222766" cy="5995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236783"/>
            <a:ext cx="5254328" cy="55225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085101"/>
            <a:ext cx="5238548" cy="56803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4869160"/>
            <a:ext cx="5222770" cy="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 Note (TN)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TN : </a:t>
            </a:r>
            <a:r>
              <a:rPr lang="en-US" b="1" dirty="0" smtClean="0"/>
              <a:t>Technical</a:t>
            </a:r>
            <a:r>
              <a:rPr lang="fr-FR" b="1" dirty="0" smtClean="0"/>
              <a:t> </a:t>
            </a:r>
            <a:r>
              <a:rPr lang="fr-FR" b="1" dirty="0"/>
              <a:t>Note :</a:t>
            </a:r>
          </a:p>
          <a:p>
            <a:r>
              <a:rPr lang="en-US" dirty="0"/>
              <a:t>This is the notification for technical evolutions of a device. We write the description of the modifications brought during</a:t>
            </a:r>
          </a:p>
          <a:p>
            <a:r>
              <a:rPr lang="en-US" dirty="0"/>
              <a:t>manufacturing process, specifying the scope, with serial number.</a:t>
            </a:r>
          </a:p>
          <a:p>
            <a:r>
              <a:rPr lang="en-US" dirty="0"/>
              <a:t>Technical Notes are not referring to any safety, nor regulatory matters.</a:t>
            </a:r>
          </a:p>
          <a:p>
            <a:r>
              <a:rPr lang="en-US" dirty="0"/>
              <a:t>Acknowledge of receipt form has to be returned after reception.</a:t>
            </a:r>
          </a:p>
          <a:p>
            <a:r>
              <a:rPr lang="en-US" dirty="0"/>
              <a:t>Completion form has to be filled if the device is upgraded to the latest version.</a:t>
            </a: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/>
              <a:t>TMS511944A</a:t>
            </a:r>
            <a:endParaRPr lang="fr-FR" sz="1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FFE03-3286-4B82-BBE4-F7FE9AB98DF4}" type="slidenum">
              <a:rPr lang="fr-FR" sz="1200"/>
              <a:pPr/>
              <a:t>37</a:t>
            </a:fld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21" y="867861"/>
            <a:ext cx="4163495" cy="4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Mandatory Action Required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600" dirty="0"/>
              <a:t>MAR : </a:t>
            </a:r>
            <a:r>
              <a:rPr lang="en-US" sz="1600" dirty="0"/>
              <a:t>Mandatory</a:t>
            </a:r>
            <a:r>
              <a:rPr lang="fr-FR" sz="1600" dirty="0"/>
              <a:t> </a:t>
            </a:r>
            <a:r>
              <a:rPr lang="en-US" sz="1600" dirty="0"/>
              <a:t>Action</a:t>
            </a:r>
            <a:r>
              <a:rPr lang="fr-FR" sz="1600" dirty="0"/>
              <a:t> </a:t>
            </a:r>
            <a:r>
              <a:rPr lang="en-US" sz="1600" dirty="0"/>
              <a:t>Required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This is the notification for a mandatory action which has to be taken immediately.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MAR are referring to regulatory matters.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There are 2 categories: 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New releases of documents, like the maintenance checklists.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MAR can also be a technical modification that is mandatory assessed, without safety impact for FSE during maintenance (Field Support Engineer), nor for the users nor the patients as following 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1800" dirty="0"/>
              <a:t>Software update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1800" dirty="0"/>
              <a:t>Compliance (low criticality]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1800" dirty="0"/>
              <a:t>All corrective action for reliability improvement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Acknowledgement form has to be returned upon receipt of the bulletin.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Completion form has to be returned once the device is upgraded to the latest version.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Deadline for realization and return of completion form within the specified delay.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This event is not reportable to local regulatory affairs.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/>
              <a:t>TMS511944A</a:t>
            </a:r>
            <a:endParaRPr lang="fr-FR" sz="1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FFE03-3286-4B82-BBE4-F7FE9AB98DF4}" type="slidenum">
              <a:rPr lang="fr-FR" sz="1200"/>
              <a:pPr/>
              <a:t>38</a:t>
            </a:fld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21" y="987094"/>
            <a:ext cx="4087263" cy="4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20" y="898618"/>
            <a:ext cx="4124422" cy="4472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Field Corrective Action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FCA : Field Corrective Action</a:t>
            </a:r>
          </a:p>
          <a:p>
            <a:r>
              <a:rPr lang="en-US" dirty="0"/>
              <a:t>This is the notification for a corrective action which has to be imperatively applied, with a specified deadline.</a:t>
            </a:r>
          </a:p>
          <a:p>
            <a:r>
              <a:rPr lang="en-US" dirty="0"/>
              <a:t>FCA is referring to regulatory or potential safety matters.</a:t>
            </a:r>
          </a:p>
          <a:p>
            <a:r>
              <a:rPr lang="fr-FR" dirty="0"/>
              <a:t>Split in 2 </a:t>
            </a:r>
            <a:r>
              <a:rPr lang="fr-FR" dirty="0" err="1"/>
              <a:t>levels</a:t>
            </a:r>
            <a:endParaRPr lang="fr-FR" dirty="0"/>
          </a:p>
          <a:p>
            <a:pPr lvl="1"/>
            <a:r>
              <a:rPr lang="en-US" dirty="0"/>
              <a:t>Technical : Design has to be corrected because of malfunctions having potential risk for FSE, users or </a:t>
            </a:r>
            <a:r>
              <a:rPr lang="en-US" dirty="0" smtClean="0"/>
              <a:t>patient, or </a:t>
            </a:r>
            <a:r>
              <a:rPr lang="en-US" dirty="0"/>
              <a:t>to solve repetitive failures, with treatment cancellation.</a:t>
            </a:r>
          </a:p>
          <a:p>
            <a:pPr lvl="1"/>
            <a:r>
              <a:rPr lang="en-US" dirty="0"/>
              <a:t>Regulatory : Design has to be corrected to meet compliance rules.</a:t>
            </a:r>
          </a:p>
          <a:p>
            <a:r>
              <a:rPr lang="en-US" dirty="0"/>
              <a:t>This event is potentially reportable to local regulatory affairs.</a:t>
            </a:r>
          </a:p>
          <a:p>
            <a:r>
              <a:rPr lang="en-US" dirty="0"/>
              <a:t>Deadline for return of acknowledgment, realization and completion form within the specified delay</a:t>
            </a:r>
          </a:p>
          <a:p>
            <a:r>
              <a:rPr lang="en-US" dirty="0"/>
              <a:t>Customers MUST be notified through a Letter of which we will draw a template.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/>
              <a:t>TMS511944A</a:t>
            </a:r>
            <a:endParaRPr lang="fr-FR" sz="1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FFE03-3286-4B82-BBE4-F7FE9AB98DF4}" type="slidenum">
              <a:rPr lang="fr-FR" sz="1200"/>
              <a:pPr/>
              <a:t>39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572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71664" y="520971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71664" y="5802094"/>
            <a:ext cx="6970396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 Presentation of the technical portal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ym typeface="Wingdings"/>
              </a:rPr>
              <a:t></a:t>
            </a:r>
            <a:r>
              <a:rPr lang="fr-FR" dirty="0"/>
              <a:t> </a:t>
            </a:r>
            <a:r>
              <a:rPr lang="en-US" dirty="0"/>
              <a:t>How to use properly the technical portal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999656" y="947006"/>
            <a:ext cx="3791273" cy="4662815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threePt" dir="t"/>
            </a:scene3d>
            <a:flatTx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500" dirty="0"/>
              <a:t>Log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The main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The Dashboard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Machine’s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Part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Required parts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Part list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My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Incident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My installed 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Information of your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Mailing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Book a training</a:t>
            </a:r>
          </a:p>
          <a:p>
            <a:pPr marL="514350" indent="-514350">
              <a:buFont typeface="+mj-lt"/>
              <a:buAutoNum type="arabicPeriod"/>
            </a:pPr>
            <a:endParaRPr lang="fr-FR" sz="1200" dirty="0"/>
          </a:p>
          <a:p>
            <a:pPr marL="514350" indent="-514350">
              <a:buFont typeface="+mj-lt"/>
              <a:buAutoNum type="arabicPeriod"/>
            </a:pPr>
            <a:endParaRPr lang="fr-FR" sz="1400" dirty="0"/>
          </a:p>
          <a:p>
            <a:pPr marL="514350" indent="-514350">
              <a:buFont typeface="+mj-lt"/>
              <a:buAutoNum type="arabicPeriod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062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21" y="891145"/>
            <a:ext cx="4193342" cy="4547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Field Safety </a:t>
            </a:r>
            <a:r>
              <a:rPr lang="en-US" dirty="0"/>
              <a:t>Corrective 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FSCA : Field Safety Corrective Action.</a:t>
            </a:r>
          </a:p>
          <a:p>
            <a:r>
              <a:rPr lang="en-US" dirty="0"/>
              <a:t>It has been identified a serious risk for the users and /or the patient.</a:t>
            </a:r>
          </a:p>
          <a:p>
            <a:r>
              <a:rPr lang="en-US" dirty="0"/>
              <a:t>Systems </a:t>
            </a:r>
            <a:r>
              <a:rPr lang="en-US" b="1" dirty="0"/>
              <a:t>must not be used </a:t>
            </a:r>
            <a:r>
              <a:rPr lang="en-US" dirty="0"/>
              <a:t>until a safety control or a modification has been performed .</a:t>
            </a:r>
          </a:p>
          <a:p>
            <a:r>
              <a:rPr lang="en-US" dirty="0"/>
              <a:t>Deadline for modification as specified .</a:t>
            </a:r>
          </a:p>
          <a:p>
            <a:r>
              <a:rPr lang="en-US" dirty="0"/>
              <a:t>It is mandatory to report this event to regulatory affairs for all concerned countries.</a:t>
            </a:r>
          </a:p>
          <a:p>
            <a:r>
              <a:rPr lang="en-US" dirty="0"/>
              <a:t>Deadline for realization is within 1 month.</a:t>
            </a:r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/>
              <a:t>TMS511944A</a:t>
            </a:r>
            <a:endParaRPr lang="fr-FR" sz="1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FFE03-3286-4B82-BBE4-F7FE9AB98DF4}" type="slidenum">
              <a:rPr lang="fr-FR" sz="1200"/>
              <a:pPr/>
              <a:t>40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644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Update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287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736" y="2881082"/>
            <a:ext cx="7196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 to the last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Software Service Bulletin</a:t>
            </a:r>
          </a:p>
        </p:txBody>
      </p:sp>
    </p:spTree>
    <p:extLst>
      <p:ext uri="{BB962C8B-B14F-4D97-AF65-F5344CB8AC3E}">
        <p14:creationId xmlns:p14="http://schemas.microsoft.com/office/powerpoint/2010/main" val="934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Login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9" y="1556792"/>
            <a:ext cx="813662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égende encadrée avec une bordure 3 8"/>
          <p:cNvSpPr/>
          <p:nvPr/>
        </p:nvSpPr>
        <p:spPr>
          <a:xfrm>
            <a:off x="5915484" y="3068960"/>
            <a:ext cx="2196244" cy="1224136"/>
          </a:xfrm>
          <a:prstGeom prst="accentBorderCallout3">
            <a:avLst>
              <a:gd name="adj1" fmla="val 18750"/>
              <a:gd name="adj2" fmla="val -8333"/>
              <a:gd name="adj3" fmla="val 1263"/>
              <a:gd name="adj4" fmla="val -15449"/>
              <a:gd name="adj5" fmla="val -28027"/>
              <a:gd name="adj6" fmla="val -15309"/>
              <a:gd name="adj7" fmla="val -43655"/>
              <a:gd name="adj8" fmla="val -10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ID and password will be given at the end of the training.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0366" y="893687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Log in The main page The Dashboard Machine’s presentation Part list Required parts Part list tree My profile Documentation My installed base Information of my system</a:t>
            </a:r>
          </a:p>
        </p:txBody>
      </p:sp>
    </p:spTree>
    <p:extLst>
      <p:ext uri="{BB962C8B-B14F-4D97-AF65-F5344CB8AC3E}">
        <p14:creationId xmlns:p14="http://schemas.microsoft.com/office/powerpoint/2010/main" val="5607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01" y="1518363"/>
            <a:ext cx="8619076" cy="3952557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Main Page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1556792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égende encadrée avec une bordure 1 13"/>
          <p:cNvSpPr/>
          <p:nvPr/>
        </p:nvSpPr>
        <p:spPr>
          <a:xfrm>
            <a:off x="4863605" y="3232587"/>
            <a:ext cx="3062277" cy="1558198"/>
          </a:xfrm>
          <a:prstGeom prst="accentBorderCallout1">
            <a:avLst>
              <a:gd name="adj1" fmla="val 53232"/>
              <a:gd name="adj2" fmla="val -7018"/>
              <a:gd name="adj3" fmla="val -1395"/>
              <a:gd name="adj4" fmla="val -34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are the machines you have on your zone.</a:t>
            </a:r>
          </a:p>
          <a:p>
            <a:pPr algn="ctr"/>
            <a:r>
              <a:rPr lang="en-US" dirty="0"/>
              <a:t>If you click on one machine, you  will access to all technical documents available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2873" y="287792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0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Machine’s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143672" y="1293459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124744"/>
            <a:ext cx="7632848" cy="4773130"/>
          </a:xfrm>
          <a:prstGeom prst="rect">
            <a:avLst/>
          </a:prstGeom>
        </p:spPr>
      </p:pic>
      <p:sp>
        <p:nvSpPr>
          <p:cNvPr id="13" name="Légende encadrée avec une bordure 1 12"/>
          <p:cNvSpPr/>
          <p:nvPr/>
        </p:nvSpPr>
        <p:spPr>
          <a:xfrm>
            <a:off x="6594999" y="4077072"/>
            <a:ext cx="2279840" cy="915728"/>
          </a:xfrm>
          <a:prstGeom prst="accentBorderCallout1">
            <a:avLst>
              <a:gd name="adj1" fmla="val 18750"/>
              <a:gd name="adj2" fmla="val -8333"/>
              <a:gd name="adj3" fmla="val 75693"/>
              <a:gd name="adj4" fmla="val -3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latest service bulletin of the device are displayed here</a:t>
            </a:r>
          </a:p>
        </p:txBody>
      </p:sp>
      <p:sp>
        <p:nvSpPr>
          <p:cNvPr id="14" name="Légende encadrée avec une bordure 1 13"/>
          <p:cNvSpPr/>
          <p:nvPr/>
        </p:nvSpPr>
        <p:spPr>
          <a:xfrm>
            <a:off x="7412022" y="2591248"/>
            <a:ext cx="2280663" cy="992038"/>
          </a:xfrm>
          <a:prstGeom prst="accentBorderCallout1">
            <a:avLst>
              <a:gd name="adj1" fmla="val 51665"/>
              <a:gd name="adj2" fmla="val 110525"/>
              <a:gd name="adj3" fmla="val -40059"/>
              <a:gd name="adj4" fmla="val 137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reach the part list </a:t>
            </a:r>
            <a:r>
              <a:rPr lang="en-US" dirty="0" smtClean="0"/>
              <a:t>page</a:t>
            </a:r>
          </a:p>
          <a:p>
            <a:pPr algn="ctr"/>
            <a:r>
              <a:rPr lang="en-US" dirty="0" smtClean="0"/>
              <a:t>And the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</a:t>
            </a:r>
            <a:r>
              <a:rPr lang="fr-FR" dirty="0" err="1" smtClean="0"/>
              <a:t>list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71664" y="1124744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169947"/>
            <a:ext cx="7736083" cy="4345694"/>
          </a:xfrm>
          <a:prstGeom prst="rect">
            <a:avLst/>
          </a:prstGeom>
        </p:spPr>
      </p:pic>
      <p:sp>
        <p:nvSpPr>
          <p:cNvPr id="15" name="Légende encadrée avec une bordure 1 14"/>
          <p:cNvSpPr/>
          <p:nvPr/>
        </p:nvSpPr>
        <p:spPr>
          <a:xfrm>
            <a:off x="6748684" y="3418399"/>
            <a:ext cx="2900229" cy="1567972"/>
          </a:xfrm>
          <a:prstGeom prst="accentBorderCallout1">
            <a:avLst>
              <a:gd name="adj1" fmla="val 18750"/>
              <a:gd name="adj2" fmla="val -8333"/>
              <a:gd name="adj3" fmla="val -9327"/>
              <a:gd name="adj4" fmla="val -20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table you will find all Spare parts of the product, its picture , its TMS reference and a document (when available)</a:t>
            </a:r>
          </a:p>
        </p:txBody>
      </p:sp>
      <p:sp>
        <p:nvSpPr>
          <p:cNvPr id="16" name="Légende encadrée avec une bordure 1 15"/>
          <p:cNvSpPr/>
          <p:nvPr/>
        </p:nvSpPr>
        <p:spPr>
          <a:xfrm>
            <a:off x="4885631" y="1204600"/>
            <a:ext cx="2239941" cy="1136621"/>
          </a:xfrm>
          <a:prstGeom prst="accentBorderCallout1">
            <a:avLst>
              <a:gd name="adj1" fmla="val 18750"/>
              <a:gd name="adj2" fmla="val -8333"/>
              <a:gd name="adj3" fmla="val 114340"/>
              <a:gd name="adj4" fmla="val -48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button is to display the recommended spare part list only </a:t>
            </a:r>
          </a:p>
        </p:txBody>
      </p:sp>
      <p:sp>
        <p:nvSpPr>
          <p:cNvPr id="12" name="Légende encadrée avec une bordure 1 11"/>
          <p:cNvSpPr/>
          <p:nvPr/>
        </p:nvSpPr>
        <p:spPr>
          <a:xfrm>
            <a:off x="7406709" y="1553276"/>
            <a:ext cx="1584176" cy="1080120"/>
          </a:xfrm>
          <a:prstGeom prst="accentBorderCallout1">
            <a:avLst>
              <a:gd name="adj1" fmla="val 34977"/>
              <a:gd name="adj2" fmla="val 107496"/>
              <a:gd name="adj3" fmla="val 70861"/>
              <a:gd name="adj4" fmla="val 139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go on the part list tree</a:t>
            </a:r>
          </a:p>
        </p:txBody>
      </p:sp>
    </p:spTree>
    <p:extLst>
      <p:ext uri="{BB962C8B-B14F-4D97-AF65-F5344CB8AC3E}">
        <p14:creationId xmlns:p14="http://schemas.microsoft.com/office/powerpoint/2010/main" val="140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Parts</a:t>
            </a:r>
            <a:br>
              <a:rPr lang="en-US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A4CE945-72DA-4494-A1DA-DAE1E7C8C429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352800" y="1368923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16" y="1473268"/>
            <a:ext cx="7452320" cy="4227410"/>
          </a:xfrm>
          <a:prstGeom prst="rect">
            <a:avLst/>
          </a:prstGeom>
        </p:spPr>
      </p:pic>
      <p:sp>
        <p:nvSpPr>
          <p:cNvPr id="10" name="Légende encadrée avec une bordure 1 9"/>
          <p:cNvSpPr/>
          <p:nvPr/>
        </p:nvSpPr>
        <p:spPr>
          <a:xfrm>
            <a:off x="7313240" y="1490408"/>
            <a:ext cx="1728192" cy="1080120"/>
          </a:xfrm>
          <a:prstGeom prst="accentBorderCallout1">
            <a:avLst>
              <a:gd name="adj1" fmla="val 34853"/>
              <a:gd name="adj2" fmla="val 106179"/>
              <a:gd name="adj3" fmla="val 87502"/>
              <a:gd name="adj4" fmla="val 192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the spare part list file for an offline use</a:t>
            </a:r>
          </a:p>
        </p:txBody>
      </p:sp>
      <p:sp>
        <p:nvSpPr>
          <p:cNvPr id="12" name="Légende encadrée avec une bordure 1 11"/>
          <p:cNvSpPr/>
          <p:nvPr/>
        </p:nvSpPr>
        <p:spPr>
          <a:xfrm>
            <a:off x="7222976" y="3133119"/>
            <a:ext cx="1972816" cy="1260140"/>
          </a:xfrm>
          <a:prstGeom prst="accentBorderCallout1">
            <a:avLst>
              <a:gd name="adj1" fmla="val 34853"/>
              <a:gd name="adj2" fmla="val 106179"/>
              <a:gd name="adj3" fmla="val 1669"/>
              <a:gd name="adj4" fmla="val 187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star indicate that the reference is included into the RSPL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536116" y="274637"/>
            <a:ext cx="6674684" cy="95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1160</Words>
  <Application>Microsoft Office PowerPoint</Application>
  <PresentationFormat>Grand écran</PresentationFormat>
  <Paragraphs>283</Paragraphs>
  <Slides>43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Trebuchet MS</vt:lpstr>
      <vt:lpstr>Wingdings</vt:lpstr>
      <vt:lpstr>Thème présentation Focal One_1</vt:lpstr>
      <vt:lpstr>EDAP OK</vt:lpstr>
      <vt:lpstr>Technical training </vt:lpstr>
      <vt:lpstr>Service Management presentation </vt:lpstr>
      <vt:lpstr>Service Portail: SWISS </vt:lpstr>
      <vt:lpstr>Summary</vt:lpstr>
      <vt:lpstr>Login</vt:lpstr>
      <vt:lpstr>The Main Page</vt:lpstr>
      <vt:lpstr>Machine’s presentation</vt:lpstr>
      <vt:lpstr>Part list</vt:lpstr>
      <vt:lpstr>Recommended Parts </vt:lpstr>
      <vt:lpstr>Parts list tree </vt:lpstr>
      <vt:lpstr>Your dashboard </vt:lpstr>
      <vt:lpstr>My Profile </vt:lpstr>
      <vt:lpstr>My install base </vt:lpstr>
      <vt:lpstr>My documentation </vt:lpstr>
      <vt:lpstr>My documentation </vt:lpstr>
      <vt:lpstr>Incident management </vt:lpstr>
      <vt:lpstr>Incident management </vt:lpstr>
      <vt:lpstr>Incident management</vt:lpstr>
      <vt:lpstr>My installed base </vt:lpstr>
      <vt:lpstr>My installed base </vt:lpstr>
      <vt:lpstr>My installed base </vt:lpstr>
      <vt:lpstr>Mailling Form </vt:lpstr>
      <vt:lpstr>Your system </vt:lpstr>
      <vt:lpstr>Your system </vt:lpstr>
      <vt:lpstr>Your system</vt:lpstr>
      <vt:lpstr>Book a training</vt:lpstr>
      <vt:lpstr>Book a training </vt:lpstr>
      <vt:lpstr>Book a training </vt:lpstr>
      <vt:lpstr>Book a training</vt:lpstr>
      <vt:lpstr>Book a training </vt:lpstr>
      <vt:lpstr>Book a training </vt:lpstr>
      <vt:lpstr>Follow your call </vt:lpstr>
      <vt:lpstr>Device Software Record </vt:lpstr>
      <vt:lpstr>What is a DSR</vt:lpstr>
      <vt:lpstr>Service Bulletin</vt:lpstr>
      <vt:lpstr>Présentation PowerPoint</vt:lpstr>
      <vt:lpstr>The Technical Note (TN)</vt:lpstr>
      <vt:lpstr>The Mandatory Action Required</vt:lpstr>
      <vt:lpstr>The Field Corrective Action</vt:lpstr>
      <vt:lpstr>The Field Safety Corrective Action</vt:lpstr>
      <vt:lpstr>Software Update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GONON-AGONI</dc:creator>
  <cp:lastModifiedBy>Germain Combet</cp:lastModifiedBy>
  <cp:revision>19</cp:revision>
  <dcterms:created xsi:type="dcterms:W3CDTF">2014-01-03T07:59:05Z</dcterms:created>
  <dcterms:modified xsi:type="dcterms:W3CDTF">2018-04-04T15:05:25Z</dcterms:modified>
</cp:coreProperties>
</file>