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4"/>
  </p:notesMasterIdLst>
  <p:sldIdLst>
    <p:sldId id="257" r:id="rId3"/>
    <p:sldId id="258" r:id="rId4"/>
    <p:sldId id="273" r:id="rId5"/>
    <p:sldId id="275" r:id="rId6"/>
    <p:sldId id="276" r:id="rId7"/>
    <p:sldId id="277" r:id="rId8"/>
    <p:sldId id="278" r:id="rId9"/>
    <p:sldId id="280" r:id="rId10"/>
    <p:sldId id="281" r:id="rId11"/>
    <p:sldId id="279" r:id="rId12"/>
    <p:sldId id="274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F407E-9667-4D2B-ADC8-11698D61B607}" type="datetimeFigureOut">
              <a:rPr lang="fr-FR" smtClean="0"/>
              <a:t>04/04/2018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C7058-51A3-40B6-AE28-DC5432BF3B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736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C7058-51A3-40B6-AE28-DC5432BF3BE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104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C7058-51A3-40B6-AE28-DC5432BF3BE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88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C7058-51A3-40B6-AE28-DC5432BF3BE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957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C7058-51A3-40B6-AE28-DC5432BF3BE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281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C7058-51A3-40B6-AE28-DC5432BF3BE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0346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C7058-51A3-40B6-AE28-DC5432BF3BE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314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AC7058-51A3-40B6-AE28-DC5432BF3BE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074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Concep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422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5A063-EA28-4A36-96FB-8EC21DC7B42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72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91836-71E9-4CCA-9E3D-55E31918ADF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69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78FAA-F451-47FD-9E99-6828318FFDB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51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4581129"/>
            <a:ext cx="10363200" cy="135467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defRPr sz="440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6600825" y="5589588"/>
            <a:ext cx="5256213" cy="100806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3200"/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98147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5720" y="2708920"/>
            <a:ext cx="8424936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6000" b="0" i="0" cap="none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20901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49356" y="405086"/>
            <a:ext cx="7719257" cy="69118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115" b="0" i="0" cap="none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3850218" y="1316769"/>
            <a:ext cx="7718391" cy="30483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11220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  <a:prstGeom prst="rect">
            <a:avLst/>
          </a:prstGeom>
        </p:spPr>
        <p:txBody>
          <a:bodyPr vert="horz" lIns="161897" tIns="80949" rIns="161897" bIns="80949" rtlCol="0" anchor="t" anchorCtr="0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2682821" y="1441858"/>
            <a:ext cx="8899579" cy="4525963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75918" y="6207789"/>
            <a:ext cx="1313384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06811" y="6183818"/>
            <a:ext cx="875589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79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1"/>
          <p:cNvSpPr>
            <a:spLocks noGrp="1"/>
          </p:cNvSpPr>
          <p:nvPr>
            <p:ph type="title"/>
          </p:nvPr>
        </p:nvSpPr>
        <p:spPr>
          <a:xfrm>
            <a:off x="2682821" y="274637"/>
            <a:ext cx="8899579" cy="951224"/>
          </a:xfrm>
          <a:prstGeom prst="rect">
            <a:avLst/>
          </a:prstGeom>
        </p:spPr>
        <p:txBody>
          <a:bodyPr vert="horz" lIns="161897" tIns="80949" rIns="161897" bIns="80949" rtlCol="0" anchor="t" anchorCtr="0">
            <a:normAutofit/>
          </a:bodyPr>
          <a:lstStyle>
            <a:lvl1pPr>
              <a:defRPr sz="28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2"/>
          <p:cNvSpPr>
            <a:spLocks noGrp="1"/>
          </p:cNvSpPr>
          <p:nvPr>
            <p:ph idx="1"/>
          </p:nvPr>
        </p:nvSpPr>
        <p:spPr>
          <a:xfrm>
            <a:off x="2682821" y="1441858"/>
            <a:ext cx="8899579" cy="4525963"/>
          </a:xfrm>
          <a:prstGeom prst="rect">
            <a:avLst/>
          </a:prstGeom>
        </p:spPr>
        <p:txBody>
          <a:bodyPr vert="horz" lIns="161897" tIns="80949" rIns="161897" bIns="80949" rtlCol="0"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475918" y="6207789"/>
            <a:ext cx="1313384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706811" y="6183818"/>
            <a:ext cx="875589" cy="5691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11199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Concep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093" y="0"/>
            <a:ext cx="6883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6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67541" y="2043953"/>
            <a:ext cx="9310059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C216-A2CD-43BE-A447-3EE25DFEB2E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18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67541" y="2043953"/>
            <a:ext cx="9310059" cy="1169024"/>
          </a:xfrm>
        </p:spPr>
        <p:txBody>
          <a:bodyPr>
            <a:noAutofit/>
          </a:bodyPr>
          <a:lstStyle>
            <a:lvl1pPr>
              <a:defRPr sz="440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AC216-A2CD-43BE-A447-3EE25DFEB2EB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2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spcAft>
                <a:spcPts val="600"/>
              </a:spcAft>
              <a:defRPr/>
            </a:lvl1pPr>
            <a:lvl2pPr marL="623888" indent="-182563"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>
              <a:buClrTx/>
              <a:defRPr sz="1200" b="1">
                <a:latin typeface="Arial" pitchFamily="34" charset="0"/>
                <a:cs typeface="Arial" pitchFamily="34" charset="0"/>
              </a:defRPr>
            </a:lvl3pPr>
            <a:lvl4pPr marL="806450" indent="-182563">
              <a:defRPr/>
            </a:lvl4pPr>
            <a:lvl5pPr marL="806450" indent="-182563"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9B530-F427-444C-9078-E37D3ECF238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5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83499" y="4043576"/>
            <a:ext cx="10363200" cy="1362075"/>
          </a:xfrm>
        </p:spPr>
        <p:txBody>
          <a:bodyPr anchor="t">
            <a:normAutofit/>
          </a:bodyPr>
          <a:lstStyle>
            <a:lvl1pPr algn="l">
              <a:defRPr sz="2400" b="1" cap="none" baseline="0">
                <a:solidFill>
                  <a:srgbClr val="DAE0E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97843" y="2204865"/>
            <a:ext cx="10363200" cy="2232247"/>
          </a:xfrm>
        </p:spPr>
        <p:txBody>
          <a:bodyPr anchor="ctr" anchorCtr="0">
            <a:noAutofit/>
          </a:bodyPr>
          <a:lstStyle>
            <a:lvl1pPr marL="0" indent="0">
              <a:buNone/>
              <a:defRPr sz="4200" b="1" cap="small" baseline="0">
                <a:solidFill>
                  <a:srgbClr val="DAE0E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E4C39-911A-439B-86AC-597BBEF09F5A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19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solidFill>
                  <a:srgbClr val="E2001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0EB86-EEC7-40D6-877C-50414A98C4C2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7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82D12-C3FC-4011-902D-778A74289AC5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1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FE03-FC8C-426C-A403-F5B5C06F472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3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DDB59-A821-45EE-96EF-DF7BA1D5A5E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5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B333-F02F-496D-B81B-A8EC2C62FA50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0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15680" y="220848"/>
            <a:ext cx="836672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Troisième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Quatrième niveau</a:t>
            </a:r>
          </a:p>
          <a:p>
            <a:pPr marL="1162050" lvl="1" indent="-85725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A0A76-374C-4734-A3BC-455ACC11E6B3}" type="datetime1">
              <a:rPr lang="fr-FR" smtClean="0">
                <a:solidFill>
                  <a:prstClr val="black">
                    <a:tint val="75000"/>
                  </a:prstClr>
                </a:solidFill>
              </a:rPr>
              <a:t>04/04/2018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97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rgbClr val="DAE0ED"/>
          </a:solidFill>
          <a:latin typeface="Trebuchet MS" pitchFamily="34" charset="0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spcBef>
          <a:spcPct val="20000"/>
        </a:spcBef>
        <a:spcAft>
          <a:spcPts val="2400"/>
        </a:spcAft>
        <a:buClrTx/>
        <a:buFont typeface="Arial" pitchFamily="34" charset="0"/>
        <a:buChar char="•"/>
        <a:defRPr sz="1800" b="1" kern="1200" baseline="0">
          <a:solidFill>
            <a:srgbClr val="E2001A"/>
          </a:solidFill>
          <a:latin typeface="Trebuchet MS" pitchFamily="34" charset="0"/>
          <a:ea typeface="+mn-ea"/>
          <a:cs typeface="+mn-cs"/>
        </a:defRPr>
      </a:lvl1pPr>
      <a:lvl2pPr marL="1162050" indent="-85725" algn="l" defTabSz="914400" rtl="0" eaLnBrk="1" latinLnBrk="0" hangingPunct="1">
        <a:spcBef>
          <a:spcPct val="20000"/>
        </a:spcBef>
        <a:spcAft>
          <a:spcPts val="400"/>
        </a:spcAft>
        <a:buClrTx/>
        <a:buFont typeface="Arial" pitchFamily="34" charset="0"/>
        <a:buChar char="•"/>
        <a:defRPr lang="fr-FR" sz="1200" kern="1200" baseline="0" dirty="0" smtClean="0">
          <a:solidFill>
            <a:srgbClr val="1E243F"/>
          </a:solidFill>
          <a:latin typeface="Arial" pitchFamily="34" charset="0"/>
          <a:ea typeface="+mn-ea"/>
          <a:cs typeface="Arial" pitchFamily="34" charset="0"/>
        </a:defRPr>
      </a:lvl2pPr>
      <a:lvl3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62050" indent="-85725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85725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4517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728538" rtl="0" eaLnBrk="1" latinLnBrk="0" hangingPunct="1">
        <a:spcBef>
          <a:spcPct val="0"/>
        </a:spcBef>
        <a:buNone/>
        <a:defRPr sz="2115" kern="1200">
          <a:solidFill>
            <a:schemeClr val="tx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73202" indent="-273202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591938" indent="-227669" algn="l" defTabSz="728538" rtl="0" eaLnBrk="1" latinLnBrk="0" hangingPunct="1">
        <a:spcBef>
          <a:spcPct val="20000"/>
        </a:spcBef>
        <a:buFont typeface="Arial" panose="020B0604020202020204" pitchFamily="34" charset="0"/>
        <a:buChar char="–"/>
        <a:defRPr sz="1395" kern="1200">
          <a:solidFill>
            <a:schemeClr val="tx1"/>
          </a:solidFill>
          <a:latin typeface="+mn-lt"/>
          <a:ea typeface="+mn-ea"/>
          <a:cs typeface="+mn-cs"/>
        </a:defRPr>
      </a:lvl2pPr>
      <a:lvl3pPr marL="910674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215" kern="1200">
          <a:solidFill>
            <a:schemeClr val="tx1"/>
          </a:solidFill>
          <a:latin typeface="+mn-lt"/>
          <a:ea typeface="+mn-ea"/>
          <a:cs typeface="+mn-cs"/>
        </a:defRPr>
      </a:lvl3pPr>
      <a:lvl4pPr marL="1274943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–"/>
        <a:defRPr sz="810" kern="1200">
          <a:solidFill>
            <a:schemeClr val="tx1"/>
          </a:solidFill>
          <a:latin typeface="+mn-lt"/>
          <a:ea typeface="+mn-ea"/>
          <a:cs typeface="+mn-cs"/>
        </a:defRPr>
      </a:lvl4pPr>
      <a:lvl5pPr marL="1639211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»"/>
        <a:defRPr sz="810" kern="1200">
          <a:solidFill>
            <a:schemeClr val="tx1"/>
          </a:solidFill>
          <a:latin typeface="+mn-lt"/>
          <a:ea typeface="+mn-ea"/>
          <a:cs typeface="+mn-cs"/>
        </a:defRPr>
      </a:lvl5pPr>
      <a:lvl6pPr marL="2003481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367752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732021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096290" indent="-182134" algn="l" defTabSz="728538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1pPr>
      <a:lvl2pPr marL="364270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2pPr>
      <a:lvl3pPr marL="728538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3pPr>
      <a:lvl4pPr marL="1092808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4pPr>
      <a:lvl5pPr marL="1457078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5pPr>
      <a:lvl6pPr marL="1821347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6pPr>
      <a:lvl7pPr marL="2185615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7pPr>
      <a:lvl8pPr marL="2549886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8pPr>
      <a:lvl9pPr marL="2914156" algn="l" defTabSz="728538" rtl="0" eaLnBrk="1" latinLnBrk="0" hangingPunct="1">
        <a:defRPr sz="13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4"/>
          <p:cNvSpPr txBox="1">
            <a:spLocks/>
          </p:cNvSpPr>
          <p:nvPr/>
        </p:nvSpPr>
        <p:spPr>
          <a:xfrm>
            <a:off x="2934998" y="2312878"/>
            <a:ext cx="6974018" cy="2232247"/>
          </a:xfrm>
          <a:prstGeom prst="rect">
            <a:avLst/>
          </a:prstGeom>
        </p:spPr>
        <p:txBody>
          <a:bodyPr vert="horz" lIns="91440" tIns="14400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spcAft>
                <a:spcPts val="2400"/>
              </a:spcAft>
              <a:buClrTx/>
              <a:buFont typeface="Arial" pitchFamily="34" charset="0"/>
              <a:buNone/>
              <a:defRPr sz="1800" b="1" kern="1200" baseline="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None/>
              <a:defRPr lang="fr-FR" sz="1200" kern="12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4200" cap="small" dirty="0">
              <a:solidFill>
                <a:srgbClr val="DAE0ED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Technical</a:t>
            </a:r>
            <a:r>
              <a:rPr lang="fr-FR" dirty="0"/>
              <a:t> training</a:t>
            </a:r>
            <a:br>
              <a:rPr lang="fr-FR" dirty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81051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of alarm in Focal </a:t>
            </a:r>
            <a:r>
              <a:rPr lang="en-US" dirty="0" smtClean="0"/>
              <a:t>One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95600" y="1418360"/>
            <a:ext cx="71105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alarms are sent back to the therapy software or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FOneSetup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which saves them in a common text file: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“Error.txt”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: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62940" y="2809652"/>
            <a:ext cx="793933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HOSPITAL	N°PATIENT	DATE J/M/A	TIME H:M:S	NUM ERROR	MESSAGE</a:t>
            </a:r>
          </a:p>
          <a:p>
            <a:endParaRPr lang="fr-FR" sz="1000" dirty="0"/>
          </a:p>
          <a:p>
            <a:r>
              <a:rPr lang="fr-FR" sz="1000" dirty="0"/>
              <a:t>---------	----------	----------	---------	</a:t>
            </a:r>
            <a:r>
              <a:rPr lang="fr-FR" sz="1000" dirty="0"/>
              <a:t>-------</a:t>
            </a:r>
            <a:endParaRPr lang="fr-FR" sz="1000" dirty="0"/>
          </a:p>
          <a:p>
            <a:r>
              <a:rPr lang="fr-FR" sz="1000" dirty="0"/>
              <a:t>EDAP	N° ----  16/03/17	15:38:55	2.0.5004	 Impossible to open COM Port for </a:t>
            </a:r>
            <a:r>
              <a:rPr lang="fr-FR" sz="1000" dirty="0"/>
              <a:t>MEP</a:t>
            </a:r>
            <a:endParaRPr lang="fr-FR" sz="1000" dirty="0"/>
          </a:p>
          <a:p>
            <a:r>
              <a:rPr lang="fr-FR" sz="1000" dirty="0"/>
              <a:t>	N° ----  16/03/17	16:49:26	2.0.1904	 Accès refusé !  Mot de passe invalide pour cet </a:t>
            </a:r>
            <a:r>
              <a:rPr lang="fr-FR" sz="1000" dirty="0"/>
              <a:t>hôpital</a:t>
            </a:r>
            <a:endParaRPr lang="fr-FR" sz="1000" dirty="0"/>
          </a:p>
          <a:p>
            <a:r>
              <a:rPr lang="fr-FR" sz="1000" dirty="0"/>
              <a:t>	N° ----  06/04/17	09:32:31	2.0.1904	 Access </a:t>
            </a:r>
            <a:r>
              <a:rPr lang="fr-FR" sz="1000" dirty="0" err="1"/>
              <a:t>denied</a:t>
            </a:r>
            <a:r>
              <a:rPr lang="fr-FR" sz="1000" dirty="0"/>
              <a:t>!  Code </a:t>
            </a:r>
            <a:r>
              <a:rPr lang="fr-FR" sz="1000" dirty="0" err="1"/>
              <a:t>invalid</a:t>
            </a:r>
            <a:r>
              <a:rPr lang="fr-FR" sz="1000" dirty="0"/>
              <a:t> for </a:t>
            </a:r>
            <a:r>
              <a:rPr lang="fr-FR" sz="1000" dirty="0" err="1"/>
              <a:t>this</a:t>
            </a:r>
            <a:r>
              <a:rPr lang="fr-FR" sz="1000" dirty="0"/>
              <a:t> </a:t>
            </a:r>
            <a:r>
              <a:rPr lang="fr-FR" sz="1000" dirty="0" err="1"/>
              <a:t>hospital</a:t>
            </a:r>
            <a:endParaRPr lang="fr-FR" sz="1000" dirty="0"/>
          </a:p>
          <a:p>
            <a:r>
              <a:rPr lang="fr-FR" sz="1000" dirty="0"/>
              <a:t>EDAP	N° 0008  06/04/17	09:35:52	2.5.1102	 Probe </a:t>
            </a:r>
            <a:r>
              <a:rPr lang="fr-FR" sz="1000" dirty="0" err="1"/>
              <a:t>temperature</a:t>
            </a:r>
            <a:r>
              <a:rPr lang="fr-FR" sz="1000" dirty="0"/>
              <a:t> </a:t>
            </a:r>
            <a:r>
              <a:rPr lang="fr-FR" sz="1000" dirty="0" err="1"/>
              <a:t>is</a:t>
            </a:r>
            <a:r>
              <a:rPr lang="fr-FR" sz="1000" dirty="0"/>
              <a:t> </a:t>
            </a:r>
            <a:r>
              <a:rPr lang="fr-FR" sz="1000" dirty="0" err="1"/>
              <a:t>too</a:t>
            </a:r>
            <a:r>
              <a:rPr lang="fr-FR" sz="1000" dirty="0"/>
              <a:t> high  : </a:t>
            </a:r>
            <a:r>
              <a:rPr lang="fr-FR" sz="1000" dirty="0"/>
              <a:t>22.5</a:t>
            </a:r>
            <a:endParaRPr lang="fr-FR" sz="1000" dirty="0"/>
          </a:p>
          <a:p>
            <a:r>
              <a:rPr lang="fr-FR" sz="1000" dirty="0"/>
              <a:t>EDAP</a:t>
            </a:r>
            <a:r>
              <a:rPr lang="fr-FR" sz="1000" dirty="0"/>
              <a:t>	N° 0008  06/04/17	09:39:33	1.5.5102	 </a:t>
            </a:r>
            <a:r>
              <a:rPr lang="fr-FR" sz="1000" dirty="0" err="1"/>
              <a:t>Treatment</a:t>
            </a:r>
            <a:r>
              <a:rPr lang="fr-FR" sz="1000" dirty="0"/>
              <a:t> </a:t>
            </a:r>
            <a:r>
              <a:rPr lang="fr-FR" sz="1000" dirty="0" err="1"/>
              <a:t>cancelled</a:t>
            </a:r>
            <a:r>
              <a:rPr lang="fr-FR" sz="1000" dirty="0"/>
              <a:t> at acquisition </a:t>
            </a:r>
            <a:r>
              <a:rPr lang="fr-FR" sz="1000" dirty="0"/>
              <a:t>phase</a:t>
            </a:r>
            <a:endParaRPr lang="fr-FR" sz="1000" dirty="0"/>
          </a:p>
          <a:p>
            <a:r>
              <a:rPr lang="fr-FR" sz="1000" dirty="0"/>
              <a:t>EDAP	N° 0009  06/04/17	09:47:05	2.5.1102	 Probe </a:t>
            </a:r>
            <a:r>
              <a:rPr lang="fr-FR" sz="1000" dirty="0" err="1"/>
              <a:t>temperature</a:t>
            </a:r>
            <a:r>
              <a:rPr lang="fr-FR" sz="1000" dirty="0"/>
              <a:t> </a:t>
            </a:r>
            <a:r>
              <a:rPr lang="fr-FR" sz="1000" dirty="0" err="1"/>
              <a:t>is</a:t>
            </a:r>
            <a:r>
              <a:rPr lang="fr-FR" sz="1000" dirty="0"/>
              <a:t> </a:t>
            </a:r>
            <a:r>
              <a:rPr lang="fr-FR" sz="1000" dirty="0" err="1"/>
              <a:t>too</a:t>
            </a:r>
            <a:r>
              <a:rPr lang="fr-FR" sz="1000" dirty="0"/>
              <a:t> high  : </a:t>
            </a:r>
            <a:r>
              <a:rPr lang="fr-FR" sz="1000" dirty="0"/>
              <a:t>22.8</a:t>
            </a:r>
            <a:endParaRPr lang="fr-FR" sz="1000" dirty="0"/>
          </a:p>
          <a:p>
            <a:r>
              <a:rPr lang="fr-FR" sz="1000" dirty="0"/>
              <a:t>EDAP	N° 0009  06/04/17	10:01:21	1.9.5104	 </a:t>
            </a:r>
            <a:r>
              <a:rPr lang="fr-FR" sz="1000" dirty="0" err="1"/>
              <a:t>Treatment</a:t>
            </a:r>
            <a:r>
              <a:rPr lang="fr-FR" sz="1000" dirty="0"/>
              <a:t> </a:t>
            </a:r>
            <a:r>
              <a:rPr lang="fr-FR" sz="1000" dirty="0" err="1"/>
              <a:t>cancelled</a:t>
            </a:r>
            <a:r>
              <a:rPr lang="fr-FR" sz="1000" dirty="0"/>
              <a:t> at transversal </a:t>
            </a:r>
            <a:r>
              <a:rPr lang="fr-FR" sz="1000" dirty="0" err="1"/>
              <a:t>localization</a:t>
            </a:r>
            <a:r>
              <a:rPr lang="fr-FR" sz="1000" dirty="0"/>
              <a:t> </a:t>
            </a:r>
            <a:r>
              <a:rPr lang="fr-FR" sz="1000" dirty="0"/>
              <a:t>phase</a:t>
            </a:r>
            <a:endParaRPr lang="fr-FR" sz="1000" dirty="0"/>
          </a:p>
          <a:p>
            <a:r>
              <a:rPr lang="fr-FR" sz="1000" dirty="0"/>
              <a:t>EDAP	N° ----  06/04/17	15:20:11	3.2.1503	 The probe has not been </a:t>
            </a:r>
            <a:r>
              <a:rPr lang="fr-FR" sz="1000" dirty="0" err="1"/>
              <a:t>calibrated</a:t>
            </a:r>
            <a:r>
              <a:rPr lang="fr-FR" sz="1000" dirty="0"/>
              <a:t> on </a:t>
            </a:r>
            <a:r>
              <a:rPr lang="fr-FR" sz="1000" dirty="0" err="1"/>
              <a:t>this</a:t>
            </a:r>
            <a:r>
              <a:rPr lang="fr-FR" sz="1000" dirty="0"/>
              <a:t> </a:t>
            </a:r>
            <a:r>
              <a:rPr lang="fr-FR" sz="1000" dirty="0"/>
              <a:t>machine</a:t>
            </a:r>
            <a:endParaRPr lang="fr-FR" sz="1000" dirty="0"/>
          </a:p>
          <a:p>
            <a:r>
              <a:rPr lang="fr-FR" sz="1000" dirty="0"/>
              <a:t>EDAP	N° ----  06/04/17	15:23:26	2.2.1107	 </a:t>
            </a:r>
            <a:r>
              <a:rPr lang="fr-FR" sz="1000" dirty="0" err="1"/>
              <a:t>Status</a:t>
            </a:r>
            <a:r>
              <a:rPr lang="fr-FR" sz="1000" dirty="0"/>
              <a:t> </a:t>
            </a:r>
            <a:r>
              <a:rPr lang="fr-FR" sz="1000" dirty="0" err="1"/>
              <a:t>error</a:t>
            </a:r>
            <a:r>
              <a:rPr lang="fr-FR" sz="1000" dirty="0"/>
              <a:t> on </a:t>
            </a:r>
            <a:r>
              <a:rPr lang="fr-FR" sz="1000" dirty="0" err="1"/>
              <a:t>Cooling</a:t>
            </a:r>
            <a:r>
              <a:rPr lang="fr-FR" sz="1000" dirty="0"/>
              <a:t> System: Second </a:t>
            </a:r>
            <a:r>
              <a:rPr lang="fr-FR" sz="1000" dirty="0" err="1"/>
              <a:t>temperature</a:t>
            </a:r>
            <a:r>
              <a:rPr lang="fr-FR" sz="1000" dirty="0"/>
              <a:t> </a:t>
            </a:r>
            <a:r>
              <a:rPr lang="fr-FR" sz="1000" dirty="0" err="1"/>
              <a:t>sensor</a:t>
            </a:r>
            <a:r>
              <a:rPr lang="fr-FR" sz="1000" dirty="0"/>
              <a:t> </a:t>
            </a:r>
            <a:r>
              <a:rPr lang="fr-FR" sz="1000" dirty="0" err="1"/>
              <a:t>disconnected</a:t>
            </a:r>
            <a:endParaRPr lang="fr-FR" sz="1000" dirty="0"/>
          </a:p>
          <a:p>
            <a:r>
              <a:rPr lang="fr-FR" sz="1000" dirty="0"/>
              <a:t>EDAP</a:t>
            </a:r>
            <a:r>
              <a:rPr lang="fr-FR" sz="1000" dirty="0"/>
              <a:t>	N° ----  06/04/17	15:49:57	2.2.1107	 </a:t>
            </a:r>
            <a:r>
              <a:rPr lang="fr-FR" sz="1000" dirty="0" err="1"/>
              <a:t>Status</a:t>
            </a:r>
            <a:r>
              <a:rPr lang="fr-FR" sz="1000" dirty="0"/>
              <a:t> </a:t>
            </a:r>
            <a:r>
              <a:rPr lang="fr-FR" sz="1000" dirty="0" err="1"/>
              <a:t>error</a:t>
            </a:r>
            <a:r>
              <a:rPr lang="fr-FR" sz="1000" dirty="0"/>
              <a:t> on </a:t>
            </a:r>
            <a:r>
              <a:rPr lang="fr-FR" sz="1000" dirty="0" err="1"/>
              <a:t>Cooling</a:t>
            </a:r>
            <a:r>
              <a:rPr lang="fr-FR" sz="1000" dirty="0"/>
              <a:t> System: Second </a:t>
            </a:r>
            <a:r>
              <a:rPr lang="fr-FR" sz="1000" dirty="0" err="1"/>
              <a:t>temperature</a:t>
            </a:r>
            <a:r>
              <a:rPr lang="fr-FR" sz="1000" dirty="0"/>
              <a:t> </a:t>
            </a:r>
            <a:r>
              <a:rPr lang="fr-FR" sz="1000" dirty="0" err="1"/>
              <a:t>sensor</a:t>
            </a:r>
            <a:r>
              <a:rPr lang="fr-FR" sz="1000" dirty="0"/>
              <a:t> </a:t>
            </a:r>
            <a:r>
              <a:rPr lang="fr-FR" sz="1000" dirty="0" err="1"/>
              <a:t>disconnected</a:t>
            </a:r>
            <a:endParaRPr lang="fr-FR" sz="1000" dirty="0"/>
          </a:p>
          <a:p>
            <a:r>
              <a:rPr lang="fr-FR" sz="1000" dirty="0"/>
              <a:t>EDAP	N° 0010  06/04/17	16:24:30	1.8.1302	 Rectal </a:t>
            </a:r>
            <a:r>
              <a:rPr lang="fr-FR" sz="1000" dirty="0" err="1"/>
              <a:t>wall</a:t>
            </a:r>
            <a:r>
              <a:rPr lang="fr-FR" sz="1000" dirty="0"/>
              <a:t> position </a:t>
            </a:r>
            <a:r>
              <a:rPr lang="fr-FR" sz="1000" dirty="0" err="1"/>
              <a:t>error</a:t>
            </a:r>
            <a:r>
              <a:rPr lang="fr-FR" sz="1000" dirty="0"/>
              <a:t> </a:t>
            </a:r>
            <a:r>
              <a:rPr lang="fr-FR" sz="1000" dirty="0" err="1"/>
              <a:t>Measured</a:t>
            </a:r>
            <a:r>
              <a:rPr lang="fr-FR" sz="1000" dirty="0"/>
              <a:t> rectum </a:t>
            </a:r>
            <a:r>
              <a:rPr lang="fr-FR" sz="1000" dirty="0" err="1"/>
              <a:t>wall</a:t>
            </a:r>
            <a:r>
              <a:rPr lang="fr-FR" sz="1000" dirty="0"/>
              <a:t> position (30.2 mm) must </a:t>
            </a:r>
            <a:r>
              <a:rPr lang="fr-FR" sz="1000" dirty="0" err="1"/>
              <a:t>be</a:t>
            </a:r>
            <a:r>
              <a:rPr lang="fr-FR" sz="1000" dirty="0"/>
              <a:t> in the range 21.8 mm to 29.8 </a:t>
            </a:r>
            <a:r>
              <a:rPr lang="fr-FR" sz="1000" dirty="0"/>
              <a:t>mm</a:t>
            </a:r>
            <a:endParaRPr lang="fr-FR" sz="1000" dirty="0"/>
          </a:p>
          <a:p>
            <a:r>
              <a:rPr lang="fr-FR" sz="1000" dirty="0"/>
              <a:t>EDAP	N° ----  07/04/17	08:55:48	2.3.1901	 Incorrect </a:t>
            </a:r>
            <a:r>
              <a:rPr lang="fr-FR" sz="1000" dirty="0" err="1"/>
              <a:t>Focalpak</a:t>
            </a:r>
            <a:r>
              <a:rPr lang="fr-FR" sz="1000" dirty="0"/>
              <a:t> </a:t>
            </a:r>
            <a:r>
              <a:rPr lang="fr-FR" sz="1000" dirty="0"/>
              <a:t>code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122268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18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 txBox="1">
            <a:spLocks/>
          </p:cNvSpPr>
          <p:nvPr/>
        </p:nvSpPr>
        <p:spPr>
          <a:xfrm>
            <a:off x="2722382" y="2204865"/>
            <a:ext cx="7772400" cy="2232247"/>
          </a:xfrm>
          <a:prstGeom prst="rect">
            <a:avLst/>
          </a:prstGeom>
        </p:spPr>
        <p:txBody>
          <a:bodyPr vert="horz" lIns="91440" tIns="144000" rIns="91440" bIns="45720" rtlCol="0" anchor="ctr">
            <a:normAutofit/>
          </a:bodyPr>
          <a:lstStyle>
            <a:lvl1pPr marL="285750" indent="-285750" algn="l" defTabSz="914400" rtl="0" eaLnBrk="1" latinLnBrk="0" hangingPunct="1">
              <a:spcBef>
                <a:spcPts val="2400"/>
              </a:spcBef>
              <a:spcAft>
                <a:spcPts val="600"/>
              </a:spcAft>
              <a:buClrTx/>
              <a:buFont typeface="Arial" pitchFamily="34" charset="0"/>
              <a:buChar char="•"/>
              <a:defRPr sz="1800" b="1" kern="1200" baseline="0">
                <a:solidFill>
                  <a:srgbClr val="E2001A"/>
                </a:solidFill>
                <a:latin typeface="Trebuchet MS" pitchFamily="34" charset="0"/>
                <a:ea typeface="+mn-ea"/>
                <a:cs typeface="+mn-cs"/>
              </a:defRPr>
            </a:lvl1pPr>
            <a:lvl2pPr marL="623888" indent="-182563" algn="l" defTabSz="914400" rtl="0" eaLnBrk="1" latinLnBrk="0" hangingPunct="1">
              <a:spcBef>
                <a:spcPct val="20000"/>
              </a:spcBef>
              <a:spcAft>
                <a:spcPts val="400"/>
              </a:spcAft>
              <a:buClrTx/>
              <a:buFont typeface="Arial" pitchFamily="34" charset="0"/>
              <a:buChar char="•"/>
              <a:defRPr lang="fr-FR" sz="1400" kern="1200" baseline="0" dirty="0">
                <a:solidFill>
                  <a:srgbClr val="1E243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06450" indent="-85725" algn="l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Char char="•"/>
              <a:defRPr sz="12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06450" indent="-182563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4200" cap="small" dirty="0">
              <a:solidFill>
                <a:srgbClr val="DAE0ED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Errors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665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of alarm in Focal </a:t>
            </a:r>
            <a:r>
              <a:rPr lang="en-US" dirty="0" smtClean="0"/>
              <a:t>One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2690031" y="1441858"/>
            <a:ext cx="8899579" cy="4525963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all software modules, the triggered alarms are coded as follows (only numbers: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83375" y="2619918"/>
            <a:ext cx="152157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1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</a:t>
            </a:r>
            <a:endParaRPr lang="fr-FR" sz="115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940332" y="2619918"/>
            <a:ext cx="55656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/>
              <a:t>.</a:t>
            </a:r>
            <a:endParaRPr lang="fr-FR" sz="11500" dirty="0"/>
          </a:p>
        </p:txBody>
      </p:sp>
      <p:sp>
        <p:nvSpPr>
          <p:cNvPr id="8" name="ZoneTexte 7"/>
          <p:cNvSpPr txBox="1"/>
          <p:nvPr/>
        </p:nvSpPr>
        <p:spPr>
          <a:xfrm>
            <a:off x="6162355" y="2615845"/>
            <a:ext cx="55656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/>
              <a:t>.</a:t>
            </a:r>
            <a:endParaRPr lang="fr-FR" sz="11500" dirty="0"/>
          </a:p>
        </p:txBody>
      </p:sp>
      <p:sp>
        <p:nvSpPr>
          <p:cNvPr id="10" name="Rectangle 9"/>
          <p:cNvSpPr/>
          <p:nvPr/>
        </p:nvSpPr>
        <p:spPr>
          <a:xfrm>
            <a:off x="5319346" y="2610549"/>
            <a:ext cx="99738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1500" b="1" dirty="0">
                <a:ln w="222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X</a:t>
            </a:r>
            <a:endParaRPr lang="fr-FR" sz="11500" b="1" dirty="0">
              <a:ln w="22225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77685" y="2616379"/>
            <a:ext cx="1717138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15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YY</a:t>
            </a:r>
            <a:endParaRPr lang="fr-FR" sz="11500" b="1" dirty="0">
              <a:ln w="222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53004" y="2619918"/>
            <a:ext cx="1595310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115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ZZ</a:t>
            </a:r>
            <a:endParaRPr lang="fr-FR" sz="115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51585" y="5661248"/>
            <a:ext cx="575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Exemple: </a:t>
            </a:r>
            <a:r>
              <a:rPr lang="fr-FR" dirty="0"/>
              <a:t>2.5.1102 =&gt; </a:t>
            </a:r>
            <a:r>
              <a:rPr lang="en-US" dirty="0"/>
              <a:t> Probe temperature is too high  : </a:t>
            </a:r>
            <a:r>
              <a:rPr lang="en-US" dirty="0"/>
              <a:t>XX.X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490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of alarm in Focal </a:t>
            </a:r>
            <a:r>
              <a:rPr lang="en-US" dirty="0" smtClean="0"/>
              <a:t>One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6702" y="1128283"/>
            <a:ext cx="81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</a:t>
            </a:r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90047" y="1138432"/>
            <a:ext cx="359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/>
              <a:t>.</a:t>
            </a:r>
            <a:endParaRPr lang="fr-FR" sz="5400" dirty="0"/>
          </a:p>
        </p:txBody>
      </p:sp>
      <p:sp>
        <p:nvSpPr>
          <p:cNvPr id="8" name="ZoneTexte 7"/>
          <p:cNvSpPr txBox="1"/>
          <p:nvPr/>
        </p:nvSpPr>
        <p:spPr>
          <a:xfrm>
            <a:off x="3799416" y="1129221"/>
            <a:ext cx="359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/>
              <a:t>.</a:t>
            </a:r>
            <a:endParaRPr lang="fr-FR" sz="5400" dirty="0"/>
          </a:p>
        </p:txBody>
      </p:sp>
      <p:sp>
        <p:nvSpPr>
          <p:cNvPr id="10" name="Rectangle 9"/>
          <p:cNvSpPr/>
          <p:nvPr/>
        </p:nvSpPr>
        <p:spPr>
          <a:xfrm>
            <a:off x="3330451" y="1118538"/>
            <a:ext cx="566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X</a:t>
            </a:r>
            <a:endParaRPr lang="fr-FR" sz="5400" b="1" dirty="0">
              <a:ln w="22225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2597" y="1118538"/>
            <a:ext cx="902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YY</a:t>
            </a:r>
            <a:endParaRPr lang="fr-FR" sz="5400" b="1" dirty="0">
              <a:ln w="222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3872" y="1107855"/>
            <a:ext cx="848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ZZ</a:t>
            </a:r>
            <a:endParaRPr lang="fr-FR" sz="54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7569" y="1964232"/>
            <a:ext cx="730141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the        number mean: 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51585" y="2403079"/>
            <a:ext cx="79208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Level of alarm severity, 3 levels are possible:</a:t>
            </a:r>
          </a:p>
          <a:p>
            <a:pPr lvl="0"/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Level 1: This level corresponds to a user information that is displayed without an explicit number, and with a level 1 alarm icon. It indicates an event that is easy to solve. The alarm is still logged in the error tracking file.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Level 2: Non-blocking alarm: Possible actions are "Retry, Continue or Ignore, Cancel or Restart". It is displayed with the error number and a level 2 alarm icon.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Level 3: Blocking alarm: No possibility to continue treatment, the only option is abandonment. It is displayed with the error number and a level 3 alarm icon.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65911" y="1921176"/>
            <a:ext cx="46358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</a:t>
            </a:r>
            <a:endParaRPr lang="fr-FR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9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of alarm in Focal </a:t>
            </a:r>
            <a:r>
              <a:rPr lang="en-US" dirty="0" smtClean="0"/>
              <a:t>One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6702" y="1128283"/>
            <a:ext cx="81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</a:t>
            </a:r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90047" y="1138432"/>
            <a:ext cx="359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/>
              <a:t>.</a:t>
            </a:r>
            <a:endParaRPr lang="fr-FR" sz="5400" dirty="0"/>
          </a:p>
        </p:txBody>
      </p:sp>
      <p:sp>
        <p:nvSpPr>
          <p:cNvPr id="8" name="ZoneTexte 7"/>
          <p:cNvSpPr txBox="1"/>
          <p:nvPr/>
        </p:nvSpPr>
        <p:spPr>
          <a:xfrm>
            <a:off x="3799416" y="1129221"/>
            <a:ext cx="359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/>
              <a:t>.</a:t>
            </a:r>
            <a:endParaRPr lang="fr-FR" sz="5400" dirty="0"/>
          </a:p>
        </p:txBody>
      </p:sp>
      <p:sp>
        <p:nvSpPr>
          <p:cNvPr id="10" name="Rectangle 9"/>
          <p:cNvSpPr/>
          <p:nvPr/>
        </p:nvSpPr>
        <p:spPr>
          <a:xfrm>
            <a:off x="3330451" y="1118538"/>
            <a:ext cx="566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X</a:t>
            </a:r>
            <a:endParaRPr lang="fr-FR" sz="5400" b="1" dirty="0">
              <a:ln w="22225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2597" y="1118538"/>
            <a:ext cx="902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YY</a:t>
            </a:r>
            <a:endParaRPr lang="fr-FR" sz="5400" b="1" dirty="0">
              <a:ln w="222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3872" y="1107855"/>
            <a:ext cx="848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ZZ</a:t>
            </a:r>
            <a:endParaRPr lang="fr-FR" sz="54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7569" y="1964232"/>
            <a:ext cx="730141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the        number mean: 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51585" y="2403080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Software progress phase at the time of the alarm: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0: Login phase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1: Review phase of the treatment database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2: Initialization phase of the treatment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3: Phase selection and editing patient data and treatment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4: Insertion phase of the probe in the patient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5: Volume acquisition phase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6: Definition phase of the area to be treated (treatment limits)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7: Definition phase of lesions on cross sections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8: Treatment phase (shooting generation)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9: Zone End Phase (data backup, and move)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10: End of treatment phase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100: special phase that groups all the previous phases, but the error is generated with the use of the software </a:t>
            </a:r>
            <a:r>
              <a:rPr lang="en-US" dirty="0" err="1"/>
              <a:t>FoneSetup</a:t>
            </a:r>
            <a:endParaRPr lang="en-US" dirty="0"/>
          </a:p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395708" y="1819526"/>
            <a:ext cx="5975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222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X</a:t>
            </a:r>
            <a:endParaRPr lang="fr-FR" sz="3200" b="1" dirty="0">
              <a:ln w="22225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3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Definition of alarm in Focal </a:t>
            </a:r>
            <a:r>
              <a:rPr lang="en-US" dirty="0" smtClean="0"/>
              <a:t>One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6702" y="1128283"/>
            <a:ext cx="81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</a:t>
            </a:r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90047" y="1138432"/>
            <a:ext cx="359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/>
              <a:t>.</a:t>
            </a:r>
            <a:endParaRPr lang="fr-FR" sz="5400" dirty="0"/>
          </a:p>
        </p:txBody>
      </p:sp>
      <p:sp>
        <p:nvSpPr>
          <p:cNvPr id="8" name="ZoneTexte 7"/>
          <p:cNvSpPr txBox="1"/>
          <p:nvPr/>
        </p:nvSpPr>
        <p:spPr>
          <a:xfrm>
            <a:off x="3717705" y="1182909"/>
            <a:ext cx="359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/>
              <a:t>.</a:t>
            </a:r>
            <a:endParaRPr lang="fr-FR" sz="5400" dirty="0"/>
          </a:p>
        </p:txBody>
      </p:sp>
      <p:sp>
        <p:nvSpPr>
          <p:cNvPr id="10" name="Rectangle 9"/>
          <p:cNvSpPr/>
          <p:nvPr/>
        </p:nvSpPr>
        <p:spPr>
          <a:xfrm>
            <a:off x="3330451" y="1118538"/>
            <a:ext cx="566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X</a:t>
            </a:r>
            <a:endParaRPr lang="fr-FR" sz="5400" b="1" dirty="0">
              <a:ln w="22225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2597" y="1118538"/>
            <a:ext cx="902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YY</a:t>
            </a:r>
            <a:endParaRPr lang="fr-FR" sz="5400" b="1" dirty="0">
              <a:ln w="222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43872" y="1107855"/>
            <a:ext cx="848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ZZ</a:t>
            </a:r>
            <a:endParaRPr lang="fr-FR" sz="54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7569" y="1964232"/>
            <a:ext cx="730141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the        number mean: 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51585" y="2403080"/>
            <a:ext cx="79208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 Alarm group: the group refers to a specific module: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10: Alarms related to the power generator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11: Cold group alarms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12: General Security Alarms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13: Alarms related to the detection of the rectal wall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14: Alarms related to the sensor motor assembly (MOT)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15: Alarms related to the sensor module (data control)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16: Alarms related to the ultrasound system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17: Acquisition Card Alarms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18: Alarms related to file errors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19: Alarms related to the management of the </a:t>
            </a:r>
            <a:r>
              <a:rPr lang="en-US" dirty="0" err="1"/>
              <a:t>Focalpak</a:t>
            </a:r>
            <a:r>
              <a:rPr lang="en-US" dirty="0"/>
              <a:t> code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50: Alarms related to general functions of the </a:t>
            </a:r>
            <a:r>
              <a:rPr lang="en-US" dirty="0" err="1"/>
              <a:t>MEP_Fone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51: Reasons for canceling treatment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52: Alarms related to hard disk management</a:t>
            </a:r>
          </a:p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432497" y="1854784"/>
            <a:ext cx="5565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8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YY</a:t>
            </a:r>
            <a:endParaRPr lang="fr-FR" sz="2800" b="1" dirty="0">
              <a:ln w="222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903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 of alarm in Focal One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56702" y="1128283"/>
            <a:ext cx="8130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W</a:t>
            </a:r>
            <a:endParaRPr lang="fr-FR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090047" y="1138432"/>
            <a:ext cx="359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/>
              <a:t>.</a:t>
            </a:r>
            <a:endParaRPr lang="fr-FR" sz="5400" dirty="0"/>
          </a:p>
        </p:txBody>
      </p:sp>
      <p:sp>
        <p:nvSpPr>
          <p:cNvPr id="8" name="ZoneTexte 7"/>
          <p:cNvSpPr txBox="1"/>
          <p:nvPr/>
        </p:nvSpPr>
        <p:spPr>
          <a:xfrm>
            <a:off x="3717705" y="1182909"/>
            <a:ext cx="3593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/>
              <a:t>.</a:t>
            </a:r>
            <a:endParaRPr lang="fr-FR" sz="5400" dirty="0"/>
          </a:p>
        </p:txBody>
      </p:sp>
      <p:sp>
        <p:nvSpPr>
          <p:cNvPr id="10" name="Rectangle 9"/>
          <p:cNvSpPr/>
          <p:nvPr/>
        </p:nvSpPr>
        <p:spPr>
          <a:xfrm>
            <a:off x="3330451" y="1118538"/>
            <a:ext cx="566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rPr>
              <a:t>X</a:t>
            </a:r>
            <a:endParaRPr lang="fr-FR" sz="5400" b="1" dirty="0">
              <a:ln w="22225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22597" y="1118538"/>
            <a:ext cx="902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YY</a:t>
            </a:r>
            <a:endParaRPr lang="fr-FR" sz="5400" b="1" dirty="0">
              <a:ln w="222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59658" y="1107855"/>
            <a:ext cx="8483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ZZ</a:t>
            </a:r>
            <a:endParaRPr lang="fr-FR" sz="54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07569" y="1964232"/>
            <a:ext cx="730141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Were the        </a:t>
            </a:r>
            <a:r>
              <a:rPr lang="en-US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number </a:t>
            </a:r>
            <a:r>
              <a:rPr lang="en-US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mean: </a:t>
            </a:r>
            <a:endParaRPr lang="en-US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351585" y="2403079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 Number of the alarm in the group.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03712" y="1799632"/>
            <a:ext cx="5757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</a:rPr>
              <a:t>ZZ</a:t>
            </a:r>
            <a:endParaRPr lang="fr-FR" sz="32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8" name="Tableau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71464"/>
              </p:ext>
            </p:extLst>
          </p:nvPr>
        </p:nvGraphicFramePr>
        <p:xfrm>
          <a:off x="6747292" y="784619"/>
          <a:ext cx="4965332" cy="55967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6347">
                  <a:extLst>
                    <a:ext uri="{9D8B030D-6E8A-4147-A177-3AD203B41FA5}">
                      <a16:colId xmlns:a16="http://schemas.microsoft.com/office/drawing/2014/main" val="3557255619"/>
                    </a:ext>
                  </a:extLst>
                </a:gridCol>
                <a:gridCol w="4378985">
                  <a:extLst>
                    <a:ext uri="{9D8B030D-6E8A-4147-A177-3AD203B41FA5}">
                      <a16:colId xmlns:a16="http://schemas.microsoft.com/office/drawing/2014/main" val="2272295242"/>
                    </a:ext>
                  </a:extLst>
                </a:gridCol>
              </a:tblGrid>
              <a:tr h="1325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Alarm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000" dirty="0">
                          <a:effectLst/>
                        </a:rPr>
                        <a:t>Error message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1567995906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1001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Power too high, higher than 10W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1522131323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1002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Power too high, higher than 10W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3518254714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1003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Active power &lt; 80% of the required power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860474720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1004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Active power &gt; 120% of the required power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54465594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1005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Reflected power higher than  20% the live power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4013195167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1006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At least four of the 16 channels are in error (difference&gt; 20%)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117120551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1007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Temperature alarm of the generator power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3680001873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1008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Phase of signal out of range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3726861942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1009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The initialization of the communication with the generator failed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2371081859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1010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Not receiving the stop command path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3517449988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1011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Impossible to communicate with amplifier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2437801908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1012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Error status integrity amplifier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3746202772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1013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Internal error in the amplifier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2051366211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1101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The probe temperature is too low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4030534364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1102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The probe temperature is too high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2746591038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1103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Cooling system too low &lt; 2°C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220080958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1104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Cooling system too high &gt; 10°C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3049937909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1105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No communication with cooling system board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2494991290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1106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Integrity failure on cooling system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3717858498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1107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Wrong status with cooling system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3586485560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1108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The cooling system cannot communicate with the probe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1748347025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1201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3D arm position is different from the stored position (± 1mm)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558941751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1202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Patient movement detection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3819851861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1250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No 24V: Check if the emergency stop is released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2183488343"/>
                  </a:ext>
                </a:extLst>
              </a:tr>
              <a:tr h="19060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1301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Rectal wall is not detected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101072930"/>
                  </a:ext>
                </a:extLst>
              </a:tr>
              <a:tr h="265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1302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Difference between the recorded rectal wall distance -measured distance during treatment &gt; max deviation before correction 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1269566113"/>
                  </a:ext>
                </a:extLst>
              </a:tr>
              <a:tr h="265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1303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Difference between the recorded rectal wall distance -measured distance during treatment  &gt; max deviation after adjustment 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074" marR="27074" marT="0" marB="0" anchor="ctr"/>
                </a:tc>
                <a:extLst>
                  <a:ext uri="{0D108BD9-81ED-4DB2-BD59-A6C34878D82A}">
                    <a16:rowId xmlns:a16="http://schemas.microsoft.com/office/drawing/2014/main" val="25554451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50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Motorization</a:t>
            </a:r>
            <a:r>
              <a:rPr lang="fr-FR" dirty="0" smtClean="0"/>
              <a:t> </a:t>
            </a:r>
            <a:r>
              <a:rPr lang="fr-FR" dirty="0" err="1" smtClean="0"/>
              <a:t>errors</a:t>
            </a:r>
            <a:r>
              <a:rPr lang="fr-FR" dirty="0" smtClean="0"/>
              <a:t> message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62624"/>
              </p:ext>
            </p:extLst>
          </p:nvPr>
        </p:nvGraphicFramePr>
        <p:xfrm>
          <a:off x="2697088" y="1767727"/>
          <a:ext cx="4353547" cy="211423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514103">
                  <a:extLst>
                    <a:ext uri="{9D8B030D-6E8A-4147-A177-3AD203B41FA5}">
                      <a16:colId xmlns:a16="http://schemas.microsoft.com/office/drawing/2014/main" val="423836441"/>
                    </a:ext>
                  </a:extLst>
                </a:gridCol>
                <a:gridCol w="3839444">
                  <a:extLst>
                    <a:ext uri="{9D8B030D-6E8A-4147-A177-3AD203B41FA5}">
                      <a16:colId xmlns:a16="http://schemas.microsoft.com/office/drawing/2014/main" val="1400969505"/>
                    </a:ext>
                  </a:extLst>
                </a:gridCol>
              </a:tblGrid>
              <a:tr h="136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 axis </a:t>
                      </a:r>
                      <a:r>
                        <a:rPr lang="fr-FR" sz="1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errors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2652951754"/>
                  </a:ext>
                </a:extLst>
              </a:tr>
              <a:tr h="136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1410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Communication timeout with motors (error number associated with the motor number)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2795672982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1411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Requested X motor position is out of range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2374798147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1412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X Motor displacement timeout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685460905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1413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Requested encoder position out of range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460461988"/>
                  </a:ext>
                </a:extLst>
              </a:tr>
              <a:tr h="136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1414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Difference X encoder position / control position &gt; threshold for the current axis.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223767371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1415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 " X motor still running"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72457039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1416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X encoder position &gt; to the target position while moving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1596308728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1417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Centering error for X  motor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3181778087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1418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Number of  pulses error for X  motor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438925632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1419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No movement is detected on X motor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1071162515"/>
                  </a:ext>
                </a:extLst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199676"/>
              </p:ext>
            </p:extLst>
          </p:nvPr>
        </p:nvGraphicFramePr>
        <p:xfrm>
          <a:off x="7125071" y="1398120"/>
          <a:ext cx="4647779" cy="211423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548848">
                  <a:extLst>
                    <a:ext uri="{9D8B030D-6E8A-4147-A177-3AD203B41FA5}">
                      <a16:colId xmlns:a16="http://schemas.microsoft.com/office/drawing/2014/main" val="2862064889"/>
                    </a:ext>
                  </a:extLst>
                </a:gridCol>
                <a:gridCol w="4098931">
                  <a:extLst>
                    <a:ext uri="{9D8B030D-6E8A-4147-A177-3AD203B41FA5}">
                      <a16:colId xmlns:a16="http://schemas.microsoft.com/office/drawing/2014/main" val="3348965648"/>
                    </a:ext>
                  </a:extLst>
                </a:gridCol>
              </a:tblGrid>
              <a:tr h="136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 axis </a:t>
                      </a:r>
                      <a:r>
                        <a:rPr lang="fr-FR" sz="1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erros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696302285"/>
                  </a:ext>
                </a:extLst>
              </a:tr>
              <a:tr h="136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1430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Communication timeout with a motor (error number associated with the motor number)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3874374231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1431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Requested T motor position is out of range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918327331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1432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 Motor displacement timeout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2397578203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1433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Requested encoder position out of range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4256032477"/>
                  </a:ext>
                </a:extLst>
              </a:tr>
              <a:tr h="136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1434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Difference T encoder position / control position &gt; threshold for the current axis.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2819800559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1435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 " T motor still running"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3670281811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1436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 encoder position &gt; to the target position while moving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3866297694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1437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Centering</a:t>
                      </a:r>
                      <a:r>
                        <a:rPr lang="en-GB" sz="1000" dirty="0">
                          <a:effectLst/>
                        </a:rPr>
                        <a:t> error for T  motor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1143322064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1438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Number of  pulses error for T  motor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2321399777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1439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No movement is detected on T motor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2524331571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162616"/>
              </p:ext>
            </p:extLst>
          </p:nvPr>
        </p:nvGraphicFramePr>
        <p:xfrm>
          <a:off x="2697089" y="4074853"/>
          <a:ext cx="4353547" cy="2114238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514103">
                  <a:extLst>
                    <a:ext uri="{9D8B030D-6E8A-4147-A177-3AD203B41FA5}">
                      <a16:colId xmlns:a16="http://schemas.microsoft.com/office/drawing/2014/main" val="1816766402"/>
                    </a:ext>
                  </a:extLst>
                </a:gridCol>
                <a:gridCol w="3839444">
                  <a:extLst>
                    <a:ext uri="{9D8B030D-6E8A-4147-A177-3AD203B41FA5}">
                      <a16:colId xmlns:a16="http://schemas.microsoft.com/office/drawing/2014/main" val="1589514037"/>
                    </a:ext>
                  </a:extLst>
                </a:gridCol>
              </a:tblGrid>
              <a:tr h="136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 axis </a:t>
                      </a:r>
                      <a:r>
                        <a:rPr lang="fr-FR" sz="1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errors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1416666889"/>
                  </a:ext>
                </a:extLst>
              </a:tr>
              <a:tr h="136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1420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Communication timeout with a motor (error number associated with the motor number)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145933514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1421 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Requested Y motor position is out of range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310599536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1422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Y Motor displacement timeout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2762904856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1423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Requested encoder position out of range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1440228534"/>
                  </a:ext>
                </a:extLst>
              </a:tr>
              <a:tr h="136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1424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Difference X encoder position / control position &gt; threshold for the current axis.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202563553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1425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 " Y motor still running"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11608809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1426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Y encoder position &gt; to the target position while moving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1084313654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1427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Centering</a:t>
                      </a:r>
                      <a:r>
                        <a:rPr lang="en-GB" sz="1000" dirty="0">
                          <a:effectLst/>
                        </a:rPr>
                        <a:t> error for Y  motor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3698866931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1428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Number of  pulses error for Y  motor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3325756383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1429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No movement is detected on Y motor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1679080916"/>
                  </a:ext>
                </a:extLst>
              </a:tr>
            </a:tbl>
          </a:graphicData>
        </a:graphic>
      </p:graphicFrame>
      <p:graphicFrame>
        <p:nvGraphicFramePr>
          <p:cNvPr id="17" name="Tableau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694557"/>
              </p:ext>
            </p:extLst>
          </p:nvPr>
        </p:nvGraphicFramePr>
        <p:xfrm>
          <a:off x="7125070" y="3721477"/>
          <a:ext cx="4647779" cy="2196999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548848">
                  <a:extLst>
                    <a:ext uri="{9D8B030D-6E8A-4147-A177-3AD203B41FA5}">
                      <a16:colId xmlns:a16="http://schemas.microsoft.com/office/drawing/2014/main" val="228708282"/>
                    </a:ext>
                  </a:extLst>
                </a:gridCol>
                <a:gridCol w="4098931">
                  <a:extLst>
                    <a:ext uri="{9D8B030D-6E8A-4147-A177-3AD203B41FA5}">
                      <a16:colId xmlns:a16="http://schemas.microsoft.com/office/drawing/2014/main" val="796376729"/>
                    </a:ext>
                  </a:extLst>
                </a:gridCol>
              </a:tblGrid>
              <a:tr h="13643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Z axis </a:t>
                      </a:r>
                      <a:r>
                        <a:rPr lang="fr-FR" sz="1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erros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3943514838"/>
                  </a:ext>
                </a:extLst>
              </a:tr>
              <a:tr h="136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1440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Communication timeout with engine (error number associated with the engine number)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2676221199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1441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Requested Z motor position is out of range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3215839269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1442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Z Motor displacement timeout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1972820084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1443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Requested encoder position out of range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3026459469"/>
                  </a:ext>
                </a:extLst>
              </a:tr>
              <a:tr h="1364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1444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Difference Z encoder position / control position &gt; threshold for the current axis.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3943209048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1445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 " Z motor still running"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1514692149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1446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Z encoder position &gt; to the target position while moving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2182005510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1447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Centering</a:t>
                      </a:r>
                      <a:r>
                        <a:rPr lang="en-GB" sz="1000" dirty="0">
                          <a:effectLst/>
                        </a:rPr>
                        <a:t> error for Z  motor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2057148367"/>
                  </a:ext>
                </a:extLst>
              </a:tr>
              <a:tr h="243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1448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Number of  pulses error for Z  motor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422880817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1449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No movement is detected on Z motor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490519913"/>
                  </a:ext>
                </a:extLst>
              </a:tr>
            </a:tbl>
          </a:graphicData>
        </a:graphic>
      </p:graphicFrame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986640"/>
              </p:ext>
            </p:extLst>
          </p:nvPr>
        </p:nvGraphicFramePr>
        <p:xfrm>
          <a:off x="2697089" y="1048344"/>
          <a:ext cx="4353547" cy="641352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514103">
                  <a:extLst>
                    <a:ext uri="{9D8B030D-6E8A-4147-A177-3AD203B41FA5}">
                      <a16:colId xmlns:a16="http://schemas.microsoft.com/office/drawing/2014/main" val="3771400543"/>
                    </a:ext>
                  </a:extLst>
                </a:gridCol>
                <a:gridCol w="3839444">
                  <a:extLst>
                    <a:ext uri="{9D8B030D-6E8A-4147-A177-3AD203B41FA5}">
                      <a16:colId xmlns:a16="http://schemas.microsoft.com/office/drawing/2014/main" val="1409424561"/>
                    </a:ext>
                  </a:extLst>
                </a:gridCol>
              </a:tblGrid>
              <a:tr h="9812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General </a:t>
                      </a:r>
                      <a:r>
                        <a:rPr lang="fr-FR" sz="1000" dirty="0" err="1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errors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4023643179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1401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 communication with stepper motor boards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1142112398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1402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Integrity error in a stepper motor  board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2105262114"/>
                  </a:ext>
                </a:extLst>
              </a:tr>
              <a:tr h="981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1403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Fault status (authorized or not) on a motor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302" marR="17302" marT="0" marB="0" anchor="ctr"/>
                </a:tc>
                <a:extLst>
                  <a:ext uri="{0D108BD9-81ED-4DB2-BD59-A6C34878D82A}">
                    <a16:rowId xmlns:a16="http://schemas.microsoft.com/office/drawing/2014/main" val="26822123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93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Motorization</a:t>
            </a:r>
            <a:r>
              <a:rPr lang="fr-FR" dirty="0" smtClean="0"/>
              <a:t> </a:t>
            </a:r>
            <a:r>
              <a:rPr lang="fr-FR" dirty="0" err="1" smtClean="0"/>
              <a:t>errors</a:t>
            </a:r>
            <a:r>
              <a:rPr lang="fr-FR" dirty="0" smtClean="0"/>
              <a:t> message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TMS511944A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A39DFC1B-62D0-4DAC-A0D6-F1801BF571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701907"/>
              </p:ext>
            </p:extLst>
          </p:nvPr>
        </p:nvGraphicFramePr>
        <p:xfrm>
          <a:off x="2927649" y="1133702"/>
          <a:ext cx="4608512" cy="4277361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544211">
                  <a:extLst>
                    <a:ext uri="{9D8B030D-6E8A-4147-A177-3AD203B41FA5}">
                      <a16:colId xmlns:a16="http://schemas.microsoft.com/office/drawing/2014/main" val="2367519673"/>
                    </a:ext>
                  </a:extLst>
                </a:gridCol>
                <a:gridCol w="4064301">
                  <a:extLst>
                    <a:ext uri="{9D8B030D-6E8A-4147-A177-3AD203B41FA5}">
                      <a16:colId xmlns:a16="http://schemas.microsoft.com/office/drawing/2014/main" val="428004295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1501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                         Integrity error in probe data board (CRC) or bad values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14788849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1502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No communication with the probe board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5416695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1503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Probe is not calibrate with this generator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39983780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1504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Half probe is not calibrate with this generator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006793747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1505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Unable to move the probe configuration into full probe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30358927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1506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Unable to move the probe configuration into half-probe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2328277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1508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The power calibration file in probe with the generator of the machine is not present or not readable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1357796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1601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Communication problem with the ultrasound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24805789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1602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Problem when launching the ultrasound software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4198413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1603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Wrong CRC ultrasound software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97022463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1604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Unable to move the probe in run mode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751596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1605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Unable to retrieve the scale ultrasound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63166421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1606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Unable to move  the ultrasound  image in the right direction (no flip)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1033805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1607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The ultrasound probe is disconnected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65057577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1608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The ultrasound is off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7102393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1701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Problem with the initialization of ultrasound video signal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8130624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1702</a:t>
                      </a:r>
                      <a:endParaRPr lang="fr-FR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Problem with the acquisition of ultrasound video signal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454394121"/>
                  </a:ext>
                </a:extLst>
              </a:tr>
            </a:tbl>
          </a:graphicData>
        </a:graphic>
      </p:graphicFrame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324637"/>
              </p:ext>
            </p:extLst>
          </p:nvPr>
        </p:nvGraphicFramePr>
        <p:xfrm>
          <a:off x="7608168" y="1020451"/>
          <a:ext cx="4320480" cy="5277262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510198">
                  <a:extLst>
                    <a:ext uri="{9D8B030D-6E8A-4147-A177-3AD203B41FA5}">
                      <a16:colId xmlns:a16="http://schemas.microsoft.com/office/drawing/2014/main" val="4154779117"/>
                    </a:ext>
                  </a:extLst>
                </a:gridCol>
                <a:gridCol w="3810282">
                  <a:extLst>
                    <a:ext uri="{9D8B030D-6E8A-4147-A177-3AD203B41FA5}">
                      <a16:colId xmlns:a16="http://schemas.microsoft.com/office/drawing/2014/main" val="2196330358"/>
                    </a:ext>
                  </a:extLst>
                </a:gridCol>
              </a:tblGrid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1801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Unable to backup information</a:t>
                      </a:r>
                      <a:endParaRPr lang="fr-FR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1379368028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1802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Unable to open file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2626629227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1803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Writing error in data patient file</a:t>
                      </a:r>
                      <a:endParaRPr lang="fr-FR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2710276679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1804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Reading error of the data patient file and impossible to recover the backup file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2403636418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1805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Integrity error of a critical file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2636696291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1806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Integrity Failure in  FocalPak file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4293331903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1807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Writing error in FocalPak file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167935078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1808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Unable to open the data sheet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623827407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1809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Problem when saving the data sheet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2979352451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1810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Problem when saving the data sheet backup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3400023545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1811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Unable to create hospital directory </a:t>
                      </a:r>
                      <a:endParaRPr lang="fr-FR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4188912101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1812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Unable to open file FocalPak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459893829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1901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FocalPak</a:t>
                      </a:r>
                      <a:r>
                        <a:rPr lang="en-GB" sz="900" dirty="0">
                          <a:effectLst/>
                        </a:rPr>
                        <a:t> incorrect code</a:t>
                      </a:r>
                      <a:endParaRPr lang="fr-FR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2493074838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1902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FocalPak code already used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577571639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1903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FocalPak Duration of use exceeded 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1884865049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1904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Invalid code for the selected hospital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1135847482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5001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No communication with the MEP board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1669149230"/>
                  </a:ext>
                </a:extLst>
              </a:tr>
              <a:tr h="2686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5002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Integrity error on the MEP board (CRC program, CRC EEPROM, Watchdog, Power, Processor, Watchdog 2)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3293551401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5003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No 24V on the MEP board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3356000266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5004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Unable to open the communication port with the CRM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2820225680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5101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Entering patient information interrupted by user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3624251122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5102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Longitudinal volume acquisition interrupted by user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2792749560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5103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Definition of the treatment  area limit is interrupted by user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943299204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5104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Transversal localization stopped by user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3144916300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5105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treatment interrupted by user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149235982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5106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Failed to initialize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269940262"/>
                  </a:ext>
                </a:extLst>
              </a:tr>
              <a:tr h="1869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5107</a:t>
                      </a:r>
                      <a:endParaRPr lang="fr-FR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Treatment interrupted for some reason</a:t>
                      </a:r>
                      <a:endParaRPr lang="fr-FR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5" marR="29135" marT="0" marB="0" anchor="ctr"/>
                </a:tc>
                <a:extLst>
                  <a:ext uri="{0D108BD9-81ED-4DB2-BD59-A6C34878D82A}">
                    <a16:rowId xmlns:a16="http://schemas.microsoft.com/office/drawing/2014/main" val="1609213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514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présentation Focal On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DAP OK">
  <a:themeElements>
    <a:clrScheme name="Personnalisé 2">
      <a:dk1>
        <a:srgbClr val="151515"/>
      </a:dk1>
      <a:lt1>
        <a:srgbClr val="FFFFFF"/>
      </a:lt1>
      <a:dk2>
        <a:srgbClr val="004185"/>
      </a:dk2>
      <a:lt2>
        <a:srgbClr val="FFFFFF"/>
      </a:lt2>
      <a:accent1>
        <a:srgbClr val="004185"/>
      </a:accent1>
      <a:accent2>
        <a:srgbClr val="D20019"/>
      </a:accent2>
      <a:accent3>
        <a:srgbClr val="B6B6B6"/>
      </a:accent3>
      <a:accent4>
        <a:srgbClr val="CCCCCC"/>
      </a:accent4>
      <a:accent5>
        <a:srgbClr val="D6D6D6"/>
      </a:accent5>
      <a:accent6>
        <a:srgbClr val="1873B9"/>
      </a:accent6>
      <a:hlink>
        <a:srgbClr val="F59E00"/>
      </a:hlink>
      <a:folHlink>
        <a:srgbClr val="B2B2B2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AP OK" id="{E1E43A58-B616-4A5B-A254-FC1629D0B8E6}" vid="{CA77F4B3-7C94-4F85-AB2F-01AED863E379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1551</Words>
  <Application>Microsoft Office PowerPoint</Application>
  <PresentationFormat>Grand écran</PresentationFormat>
  <Paragraphs>360</Paragraphs>
  <Slides>11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Calibri</vt:lpstr>
      <vt:lpstr>Times New Roman</vt:lpstr>
      <vt:lpstr>Trebuchet MS</vt:lpstr>
      <vt:lpstr>Wingdings</vt:lpstr>
      <vt:lpstr>Thème présentation Focal One_1</vt:lpstr>
      <vt:lpstr>EDAP OK</vt:lpstr>
      <vt:lpstr>Technical training </vt:lpstr>
      <vt:lpstr>Errors</vt:lpstr>
      <vt:lpstr>Definition of alarm in Focal One</vt:lpstr>
      <vt:lpstr>Definition of alarm in Focal One</vt:lpstr>
      <vt:lpstr>Definition of alarm in Focal One</vt:lpstr>
      <vt:lpstr>Definition of alarm in Focal One</vt:lpstr>
      <vt:lpstr>Definition of alarm in Focal One</vt:lpstr>
      <vt:lpstr>Motorization errors message</vt:lpstr>
      <vt:lpstr>Motorization errors message</vt:lpstr>
      <vt:lpstr>Definition of alarm in Focal One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Benjamin GONON-AGONI</dc:creator>
  <cp:lastModifiedBy>Germain Combet</cp:lastModifiedBy>
  <cp:revision>15</cp:revision>
  <dcterms:created xsi:type="dcterms:W3CDTF">2014-01-03T07:59:05Z</dcterms:created>
  <dcterms:modified xsi:type="dcterms:W3CDTF">2018-04-04T12:28:13Z</dcterms:modified>
</cp:coreProperties>
</file>