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5"/>
  </p:notesMasterIdLst>
  <p:sldIdLst>
    <p:sldId id="256" r:id="rId2"/>
    <p:sldId id="346" r:id="rId3"/>
    <p:sldId id="309" r:id="rId4"/>
    <p:sldId id="310" r:id="rId5"/>
    <p:sldId id="347" r:id="rId6"/>
    <p:sldId id="348" r:id="rId7"/>
    <p:sldId id="349" r:id="rId8"/>
    <p:sldId id="350" r:id="rId9"/>
    <p:sldId id="351" r:id="rId10"/>
    <p:sldId id="352" r:id="rId11"/>
    <p:sldId id="353" r:id="rId12"/>
    <p:sldId id="354" r:id="rId13"/>
    <p:sldId id="355" r:id="rId14"/>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1A"/>
    <a:srgbClr val="005AA1"/>
    <a:srgbClr val="66FF33"/>
    <a:srgbClr val="239200"/>
    <a:srgbClr val="CAFFB9"/>
    <a:srgbClr val="DAE0ED"/>
    <a:srgbClr val="D4DBEC"/>
    <a:srgbClr val="758DC3"/>
    <a:srgbClr val="D0D0D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56" autoAdjust="0"/>
    <p:restoredTop sz="94660"/>
  </p:normalViewPr>
  <p:slideViewPr>
    <p:cSldViewPr>
      <p:cViewPr varScale="1">
        <p:scale>
          <a:sx n="68" d="100"/>
          <a:sy n="68" d="100"/>
        </p:scale>
        <p:origin x="1404" y="52"/>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279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dirty="0"/>
              <a:t>PSA (Prostate </a:t>
            </a:r>
            <a:r>
              <a:rPr lang="fr-FR" sz="1200" dirty="0" err="1"/>
              <a:t>Specific</a:t>
            </a:r>
            <a:r>
              <a:rPr lang="fr-FR" sz="1200" dirty="0"/>
              <a:t> </a:t>
            </a:r>
            <a:r>
              <a:rPr lang="fr-FR" sz="1200" dirty="0" err="1"/>
              <a:t>Antigen</a:t>
            </a:r>
            <a:r>
              <a:rPr lang="fr-FR" sz="1200" dirty="0"/>
              <a:t>) </a:t>
            </a:r>
            <a:r>
              <a:rPr lang="fr-FR" sz="1200" dirty="0" err="1" smtClean="0"/>
              <a:t>often</a:t>
            </a:r>
            <a:r>
              <a:rPr lang="fr-FR" sz="1200" dirty="0" smtClean="0"/>
              <a:t> </a:t>
            </a:r>
            <a:r>
              <a:rPr lang="fr-FR" sz="1200" dirty="0" err="1" smtClean="0"/>
              <a:t>grows</a:t>
            </a:r>
            <a:r>
              <a:rPr lang="fr-FR" sz="1200" baseline="0" dirty="0" smtClean="0"/>
              <a:t> </a:t>
            </a:r>
            <a:r>
              <a:rPr lang="fr-FR" sz="1200" baseline="0" dirty="0" err="1" smtClean="0"/>
              <a:t>with</a:t>
            </a:r>
            <a:r>
              <a:rPr lang="fr-FR" sz="1200" baseline="0" dirty="0" smtClean="0"/>
              <a:t> </a:t>
            </a:r>
            <a:r>
              <a:rPr lang="fr-FR" sz="1200" baseline="0" dirty="0" err="1" smtClean="0"/>
              <a:t>aging</a:t>
            </a:r>
            <a:endParaRPr lang="fr-FR" sz="1800" dirty="0"/>
          </a:p>
        </c:rich>
      </c:tx>
      <c:layout>
        <c:manualLayout>
          <c:xMode val="edge"/>
          <c:yMode val="edge"/>
          <c:x val="4.7215837389579955E-2"/>
          <c:y val="1.6037837208677671E-3"/>
        </c:manualLayout>
      </c:layout>
      <c:overlay val="0"/>
    </c:title>
    <c:autoTitleDeleted val="0"/>
    <c:plotArea>
      <c:layout/>
      <c:barChart>
        <c:barDir val="bar"/>
        <c:grouping val="clustered"/>
        <c:varyColors val="0"/>
        <c:ser>
          <c:idx val="0"/>
          <c:order val="0"/>
          <c:tx>
            <c:strRef>
              <c:f>Feuil1!$B$2</c:f>
              <c:strCache>
                <c:ptCount val="1"/>
                <c:pt idx="0">
                  <c:v>PSA (Prostate Specific Antigen) augmente souvent avec l’âge
</c:v>
                </c:pt>
              </c:strCache>
            </c:strRef>
          </c:tx>
          <c:invertIfNegative val="0"/>
          <c:dLbls>
            <c:dLbl>
              <c:idx val="0"/>
              <c:layout>
                <c:manualLayout>
                  <c:x val="-7.6970443349753809E-2"/>
                  <c:y val="7.9848090363888758E-17"/>
                </c:manualLayout>
              </c:layout>
              <c:tx>
                <c:rich>
                  <a:bodyPr/>
                  <a:lstStyle/>
                  <a:p>
                    <a:r>
                      <a:rPr lang="en-US" sz="1000" dirty="0" smtClean="0"/>
                      <a:t>0</a:t>
                    </a:r>
                    <a:r>
                      <a:rPr lang="en-US" dirty="0" smtClean="0"/>
                      <a:t>-5,8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14162561576354663"/>
                  <c:y val="7.9848090363888758E-17"/>
                </c:manualLayout>
              </c:layout>
              <c:tx>
                <c:rich>
                  <a:bodyPr/>
                  <a:lstStyle/>
                  <a:p>
                    <a:r>
                      <a:rPr lang="en-US" sz="1000" dirty="0" smtClean="0"/>
                      <a:t>0</a:t>
                    </a:r>
                    <a:r>
                      <a:rPr lang="en-US" dirty="0" smtClean="0"/>
                      <a:t>-4,9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14778325123152727"/>
                  <c:y val="0"/>
                </c:manualLayout>
              </c:layout>
              <c:tx>
                <c:rich>
                  <a:bodyPr/>
                  <a:lstStyle/>
                  <a:p>
                    <a:r>
                      <a:rPr lang="en-US" sz="1000" dirty="0" smtClean="0"/>
                      <a:t>0</a:t>
                    </a:r>
                    <a:r>
                      <a:rPr lang="en-US" dirty="0" smtClean="0"/>
                      <a:t>-3,5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0.15086206896551718"/>
                  <c:y val="-4.355400696864113E-3"/>
                </c:manualLayout>
              </c:layout>
              <c:tx>
                <c:rich>
                  <a:bodyPr/>
                  <a:lstStyle/>
                  <a:p>
                    <a:r>
                      <a:rPr lang="en-US" sz="1000" dirty="0" smtClean="0"/>
                      <a:t>0</a:t>
                    </a:r>
                    <a:r>
                      <a:rPr lang="en-US" dirty="0" smtClean="0"/>
                      <a:t>-2,5</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Feuil1!$A$3:$A$6</c:f>
              <c:strCache>
                <c:ptCount val="4"/>
                <c:pt idx="0">
                  <c:v>70-79</c:v>
                </c:pt>
                <c:pt idx="1">
                  <c:v>60-69</c:v>
                </c:pt>
                <c:pt idx="2">
                  <c:v>50-59</c:v>
                </c:pt>
                <c:pt idx="3">
                  <c:v>40-49</c:v>
                </c:pt>
              </c:strCache>
            </c:strRef>
          </c:cat>
          <c:val>
            <c:numRef>
              <c:f>Feuil1!$B$3:$B$6</c:f>
              <c:numCache>
                <c:formatCode>General</c:formatCode>
                <c:ptCount val="4"/>
                <c:pt idx="0">
                  <c:v>5.8</c:v>
                </c:pt>
                <c:pt idx="1">
                  <c:v>4.9000000000000004</c:v>
                </c:pt>
                <c:pt idx="2">
                  <c:v>3.5</c:v>
                </c:pt>
                <c:pt idx="3">
                  <c:v>2.5</c:v>
                </c:pt>
              </c:numCache>
            </c:numRef>
          </c:val>
        </c:ser>
        <c:dLbls>
          <c:showLegendKey val="0"/>
          <c:showVal val="0"/>
          <c:showCatName val="0"/>
          <c:showSerName val="0"/>
          <c:showPercent val="0"/>
          <c:showBubbleSize val="0"/>
        </c:dLbls>
        <c:gapWidth val="150"/>
        <c:axId val="142307920"/>
        <c:axId val="142314976"/>
      </c:barChart>
      <c:catAx>
        <c:axId val="142307920"/>
        <c:scaling>
          <c:orientation val="minMax"/>
        </c:scaling>
        <c:delete val="0"/>
        <c:axPos val="l"/>
        <c:numFmt formatCode="General" sourceLinked="0"/>
        <c:majorTickMark val="out"/>
        <c:minorTickMark val="none"/>
        <c:tickLblPos val="nextTo"/>
        <c:txPr>
          <a:bodyPr/>
          <a:lstStyle/>
          <a:p>
            <a:pPr>
              <a:defRPr sz="1050"/>
            </a:pPr>
            <a:endParaRPr lang="en-US"/>
          </a:p>
        </c:txPr>
        <c:crossAx val="142314976"/>
        <c:crosses val="autoZero"/>
        <c:auto val="1"/>
        <c:lblAlgn val="ctr"/>
        <c:lblOffset val="100"/>
        <c:noMultiLvlLbl val="0"/>
      </c:catAx>
      <c:valAx>
        <c:axId val="142314976"/>
        <c:scaling>
          <c:orientation val="minMax"/>
          <c:max val="6"/>
          <c:min val="0"/>
        </c:scaling>
        <c:delete val="0"/>
        <c:axPos val="b"/>
        <c:majorGridlines/>
        <c:numFmt formatCode="General" sourceLinked="1"/>
        <c:majorTickMark val="out"/>
        <c:minorTickMark val="none"/>
        <c:tickLblPos val="nextTo"/>
        <c:spPr>
          <a:ln w="0"/>
        </c:spPr>
        <c:txPr>
          <a:bodyPr/>
          <a:lstStyle/>
          <a:p>
            <a:pPr>
              <a:defRPr sz="1000"/>
            </a:pPr>
            <a:endParaRPr lang="en-US"/>
          </a:p>
        </c:txPr>
        <c:crossAx val="142307920"/>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10EC4F5-80BC-45D7-9407-D6AA105E8296}" type="datetimeFigureOut">
              <a:rPr lang="fr-FR" smtClean="0"/>
              <a:pPr/>
              <a:t>14/10/2016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92617F1-960B-41CE-B513-78B1B35B5749}" type="slidenum">
              <a:rPr lang="fr-FR" smtClean="0"/>
              <a:pPr/>
              <a:t>‹N°›</a:t>
            </a:fld>
            <a:endParaRPr lang="fr-FR"/>
          </a:p>
        </p:txBody>
      </p:sp>
    </p:spTree>
    <p:extLst>
      <p:ext uri="{BB962C8B-B14F-4D97-AF65-F5344CB8AC3E}">
        <p14:creationId xmlns:p14="http://schemas.microsoft.com/office/powerpoint/2010/main" val="1527368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992617F1-960B-41CE-B513-78B1B35B5749}" type="slidenum">
              <a:rPr lang="fr-FR" smtClean="0"/>
              <a:pPr/>
              <a:t>1</a:t>
            </a:fld>
            <a:endParaRPr lang="fr-FR"/>
          </a:p>
        </p:txBody>
      </p:sp>
    </p:spTree>
    <p:extLst>
      <p:ext uri="{BB962C8B-B14F-4D97-AF65-F5344CB8AC3E}">
        <p14:creationId xmlns:p14="http://schemas.microsoft.com/office/powerpoint/2010/main" val="99386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Concep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397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9DFC1B-62D0-4DAC-A0D6-F1801BF5716A}" type="slidenum">
              <a:rPr lang="fr-FR" smtClean="0"/>
              <a:pPr/>
              <a:t>‹N°›</a:t>
            </a:fld>
            <a:endParaRPr lang="fr-FR"/>
          </a:p>
        </p:txBody>
      </p:sp>
    </p:spTree>
    <p:extLst>
      <p:ext uri="{BB962C8B-B14F-4D97-AF65-F5344CB8AC3E}">
        <p14:creationId xmlns:p14="http://schemas.microsoft.com/office/powerpoint/2010/main" val="336672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9DFC1B-62D0-4DAC-A0D6-F1801BF5716A}" type="slidenum">
              <a:rPr lang="fr-FR" smtClean="0"/>
              <a:pPr/>
              <a:t>‹N°›</a:t>
            </a:fld>
            <a:endParaRPr lang="fr-FR"/>
          </a:p>
        </p:txBody>
      </p:sp>
    </p:spTree>
    <p:extLst>
      <p:ext uri="{BB962C8B-B14F-4D97-AF65-F5344CB8AC3E}">
        <p14:creationId xmlns:p14="http://schemas.microsoft.com/office/powerpoint/2010/main" val="3520158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9DFC1B-62D0-4DAC-A0D6-F1801BF5716A}" type="slidenum">
              <a:rPr lang="fr-FR" smtClean="0"/>
              <a:pPr/>
              <a:t>‹N°›</a:t>
            </a:fld>
            <a:endParaRPr lang="fr-FR"/>
          </a:p>
        </p:txBody>
      </p:sp>
    </p:spTree>
    <p:extLst>
      <p:ext uri="{BB962C8B-B14F-4D97-AF65-F5344CB8AC3E}">
        <p14:creationId xmlns:p14="http://schemas.microsoft.com/office/powerpoint/2010/main" val="6231161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ctrTitle"/>
          </p:nvPr>
        </p:nvSpPr>
        <p:spPr>
          <a:xfrm>
            <a:off x="1475656" y="2043953"/>
            <a:ext cx="6982544" cy="1169024"/>
          </a:xfrm>
        </p:spPr>
        <p:txBody>
          <a:bodyPr>
            <a:noAutofit/>
          </a:bodyPr>
          <a:lstStyle>
            <a:lvl1pPr>
              <a:defRPr sz="4400"/>
            </a:lvl1pPr>
          </a:lstStyle>
          <a:p>
            <a:r>
              <a:rPr lang="fr-FR" dirty="0"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9DFC1B-62D0-4DAC-A0D6-F1801BF5716A}" type="slidenum">
              <a:rPr lang="fr-FR" smtClean="0"/>
              <a:pPr/>
              <a:t>‹N°›</a:t>
            </a:fld>
            <a:endParaRPr lang="fr-FR"/>
          </a:p>
        </p:txBody>
      </p:sp>
    </p:spTree>
    <p:extLst>
      <p:ext uri="{BB962C8B-B14F-4D97-AF65-F5344CB8AC3E}">
        <p14:creationId xmlns:p14="http://schemas.microsoft.com/office/powerpoint/2010/main" val="26653852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spcBef>
                <a:spcPts val="2400"/>
              </a:spcBef>
              <a:spcAft>
                <a:spcPts val="600"/>
              </a:spcAft>
              <a:defRPr/>
            </a:lvl1pPr>
            <a:lvl2pPr marL="623888" indent="-182563">
              <a:defRPr lang="fr-FR" sz="1400" kern="1200" baseline="0" dirty="0">
                <a:solidFill>
                  <a:srgbClr val="1E243F"/>
                </a:solidFill>
                <a:latin typeface="Arial" pitchFamily="34" charset="0"/>
                <a:ea typeface="+mn-ea"/>
                <a:cs typeface="Arial" pitchFamily="34" charset="0"/>
              </a:defRPr>
            </a:lvl2pPr>
            <a:lvl3pPr marL="806450" indent="-85725">
              <a:buClrTx/>
              <a:defRPr sz="1200" b="1">
                <a:latin typeface="Arial" pitchFamily="34" charset="0"/>
                <a:cs typeface="Arial" pitchFamily="34" charset="0"/>
              </a:defRPr>
            </a:lvl3pPr>
            <a:lvl4pPr marL="806450" indent="-182563">
              <a:defRPr/>
            </a:lvl4pPr>
            <a:lvl5pPr marL="806450" indent="-182563">
              <a:defRPr/>
            </a:lvl5pPr>
          </a:lstStyle>
          <a:p>
            <a:pPr lvl="0"/>
            <a:r>
              <a:rPr lang="fr-FR" dirty="0" smtClean="0"/>
              <a:t>Modifiez les styles du texte du masque</a:t>
            </a:r>
          </a:p>
          <a:p>
            <a:pPr lvl="1"/>
            <a:r>
              <a:rPr lang="fr-FR" dirty="0" smtClean="0"/>
              <a:t>Deuxième niveau</a:t>
            </a:r>
          </a:p>
          <a:p>
            <a:pPr marL="806450" lvl="2" indent="-182563" algn="l" defTabSz="914400" rtl="0" eaLnBrk="1" latinLnBrk="0" hangingPunct="1">
              <a:spcBef>
                <a:spcPct val="20000"/>
              </a:spcBef>
              <a:spcAft>
                <a:spcPts val="400"/>
              </a:spcAft>
              <a:buClrTx/>
              <a:buFont typeface="Arial" pitchFamily="34" charset="0"/>
              <a:buChar char="•"/>
            </a:pPr>
            <a:r>
              <a:rPr lang="fr-FR" dirty="0" smtClean="0"/>
              <a:t>Troisième niveau</a:t>
            </a:r>
          </a:p>
          <a:p>
            <a:pPr marL="806450" lvl="3" indent="-182563" algn="l" defTabSz="914400" rtl="0" eaLnBrk="1" latinLnBrk="0" hangingPunct="1">
              <a:spcBef>
                <a:spcPct val="20000"/>
              </a:spcBef>
              <a:spcAft>
                <a:spcPts val="400"/>
              </a:spcAft>
              <a:buClrTx/>
              <a:buFont typeface="Arial" pitchFamily="34" charset="0"/>
              <a:buChar char="•"/>
            </a:pPr>
            <a:r>
              <a:rPr lang="fr-FR" dirty="0" smtClean="0"/>
              <a:t>Quatrième niveau</a:t>
            </a:r>
          </a:p>
          <a:p>
            <a:pPr marL="806450" lvl="3" indent="-182563" algn="l" defTabSz="914400" rtl="0" eaLnBrk="1" latinLnBrk="0" hangingPunct="1">
              <a:spcBef>
                <a:spcPct val="20000"/>
              </a:spcBef>
              <a:spcAft>
                <a:spcPts val="400"/>
              </a:spcAft>
              <a:buClrTx/>
              <a:buFont typeface="Arial" pitchFamily="34" charset="0"/>
              <a:buChar char="•"/>
            </a:pPr>
            <a:r>
              <a:rPr lang="fr-FR" dirty="0" smtClean="0"/>
              <a:t>Cinquième niveau</a:t>
            </a:r>
            <a:endParaRPr lang="fr-FR" dirty="0"/>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9DFC1B-62D0-4DAC-A0D6-F1801BF5716A}" type="slidenum">
              <a:rPr lang="fr-FR" smtClean="0"/>
              <a:pPr/>
              <a:t>‹N°›</a:t>
            </a:fld>
            <a:endParaRPr lang="fr-FR"/>
          </a:p>
        </p:txBody>
      </p:sp>
    </p:spTree>
    <p:extLst>
      <p:ext uri="{BB962C8B-B14F-4D97-AF65-F5344CB8AC3E}">
        <p14:creationId xmlns:p14="http://schemas.microsoft.com/office/powerpoint/2010/main" val="35605655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187624" y="4043575"/>
            <a:ext cx="7772400" cy="1362075"/>
          </a:xfrm>
        </p:spPr>
        <p:txBody>
          <a:bodyPr anchor="t">
            <a:normAutofit/>
          </a:bodyPr>
          <a:lstStyle>
            <a:lvl1pPr algn="l">
              <a:defRPr sz="2400" b="1" cap="none" baseline="0">
                <a:solidFill>
                  <a:srgbClr val="DAE0EC"/>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1198382" y="2204864"/>
            <a:ext cx="7772400" cy="2232247"/>
          </a:xfrm>
        </p:spPr>
        <p:txBody>
          <a:bodyPr anchor="ctr" anchorCtr="0">
            <a:noAutofit/>
          </a:bodyPr>
          <a:lstStyle>
            <a:lvl1pPr marL="0" indent="0">
              <a:buNone/>
              <a:defRPr sz="4200" b="1" cap="small" baseline="0">
                <a:solidFill>
                  <a:srgbClr val="DAE0E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9DFC1B-62D0-4DAC-A0D6-F1801BF5716A}" type="slidenum">
              <a:rPr lang="fr-FR" smtClean="0"/>
              <a:pPr/>
              <a:t>‹N°›</a:t>
            </a:fld>
            <a:endParaRPr lang="fr-FR"/>
          </a:p>
        </p:txBody>
      </p:sp>
    </p:spTree>
    <p:extLst>
      <p:ext uri="{BB962C8B-B14F-4D97-AF65-F5344CB8AC3E}">
        <p14:creationId xmlns:p14="http://schemas.microsoft.com/office/powerpoint/2010/main" val="22730472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solidFill>
                  <a:srgbClr val="E2001A"/>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9DFC1B-62D0-4DAC-A0D6-F1801BF5716A}" type="slidenum">
              <a:rPr lang="fr-FR" smtClean="0"/>
              <a:pPr/>
              <a:t>‹N°›</a:t>
            </a:fld>
            <a:endParaRPr lang="fr-FR"/>
          </a:p>
        </p:txBody>
      </p:sp>
    </p:spTree>
    <p:extLst>
      <p:ext uri="{BB962C8B-B14F-4D97-AF65-F5344CB8AC3E}">
        <p14:creationId xmlns:p14="http://schemas.microsoft.com/office/powerpoint/2010/main" val="14739719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39DFC1B-62D0-4DAC-A0D6-F1801BF5716A}" type="slidenum">
              <a:rPr lang="fr-FR" smtClean="0"/>
              <a:pPr/>
              <a:t>‹N°›</a:t>
            </a:fld>
            <a:endParaRPr lang="fr-FR"/>
          </a:p>
        </p:txBody>
      </p:sp>
    </p:spTree>
    <p:extLst>
      <p:ext uri="{BB962C8B-B14F-4D97-AF65-F5344CB8AC3E}">
        <p14:creationId xmlns:p14="http://schemas.microsoft.com/office/powerpoint/2010/main" val="1771149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39DFC1B-62D0-4DAC-A0D6-F1801BF5716A}" type="slidenum">
              <a:rPr lang="fr-FR" smtClean="0"/>
              <a:pPr/>
              <a:t>‹N°›</a:t>
            </a:fld>
            <a:endParaRPr lang="fr-FR"/>
          </a:p>
        </p:txBody>
      </p:sp>
    </p:spTree>
    <p:extLst>
      <p:ext uri="{BB962C8B-B14F-4D97-AF65-F5344CB8AC3E}">
        <p14:creationId xmlns:p14="http://schemas.microsoft.com/office/powerpoint/2010/main" val="2394166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39DFC1B-62D0-4DAC-A0D6-F1801BF5716A}" type="slidenum">
              <a:rPr lang="fr-FR" smtClean="0"/>
              <a:pPr/>
              <a:t>‹N°›</a:t>
            </a:fld>
            <a:endParaRPr lang="fr-FR"/>
          </a:p>
        </p:txBody>
      </p:sp>
    </p:spTree>
    <p:extLst>
      <p:ext uri="{BB962C8B-B14F-4D97-AF65-F5344CB8AC3E}">
        <p14:creationId xmlns:p14="http://schemas.microsoft.com/office/powerpoint/2010/main" val="2019108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9DFC1B-62D0-4DAC-A0D6-F1801BF5716A}" type="slidenum">
              <a:rPr lang="fr-FR" smtClean="0"/>
              <a:pPr/>
              <a:t>‹N°›</a:t>
            </a:fld>
            <a:endParaRPr lang="fr-FR"/>
          </a:p>
        </p:txBody>
      </p:sp>
    </p:spTree>
    <p:extLst>
      <p:ext uri="{BB962C8B-B14F-4D97-AF65-F5344CB8AC3E}">
        <p14:creationId xmlns:p14="http://schemas.microsoft.com/office/powerpoint/2010/main" val="112125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411760" y="220848"/>
            <a:ext cx="6275040" cy="634082"/>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144000" rIns="91440" bIns="45720" rtlCol="0">
            <a:normAutofit/>
          </a:bodyPr>
          <a:lstStyle/>
          <a:p>
            <a:pPr lvl="0"/>
            <a:r>
              <a:rPr lang="fr-FR" dirty="0" smtClean="0"/>
              <a:t>Modifiez les styles du texte du masque</a:t>
            </a:r>
          </a:p>
          <a:p>
            <a:pPr lvl="1"/>
            <a:r>
              <a:rPr lang="fr-FR" dirty="0" smtClean="0"/>
              <a:t>Deuxième niveau</a:t>
            </a:r>
          </a:p>
          <a:p>
            <a:pPr marL="1162050" lvl="1" indent="-85725" algn="l" defTabSz="914400" rtl="0" eaLnBrk="1" latinLnBrk="0" hangingPunct="1">
              <a:spcBef>
                <a:spcPct val="20000"/>
              </a:spcBef>
              <a:buFont typeface="Arial" pitchFamily="34" charset="0"/>
              <a:buChar char="•"/>
            </a:pPr>
            <a:r>
              <a:rPr lang="fr-FR" dirty="0" smtClean="0"/>
              <a:t>Troisième niveau</a:t>
            </a:r>
          </a:p>
          <a:p>
            <a:pPr marL="1162050" lvl="1" indent="-85725" algn="l" defTabSz="914400" rtl="0" eaLnBrk="1" latinLnBrk="0" hangingPunct="1">
              <a:spcBef>
                <a:spcPct val="20000"/>
              </a:spcBef>
              <a:buFont typeface="Arial" pitchFamily="34" charset="0"/>
              <a:buChar char="•"/>
            </a:pPr>
            <a:r>
              <a:rPr lang="fr-FR" dirty="0" smtClean="0"/>
              <a:t>Quatrième niveau</a:t>
            </a:r>
          </a:p>
          <a:p>
            <a:pPr marL="1162050" lvl="1" indent="-85725" algn="l" defTabSz="914400" rtl="0" eaLnBrk="1" latinLnBrk="0" hangingPunct="1">
              <a:spcBef>
                <a:spcPct val="20000"/>
              </a:spcBef>
              <a:buFont typeface="Arial" pitchFamily="34" charset="0"/>
              <a:buChar char="•"/>
            </a:pPr>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DFC1B-62D0-4DAC-A0D6-F1801BF5716A}" type="slidenum">
              <a:rPr lang="fr-FR" smtClean="0"/>
              <a:pPr/>
              <a:t>‹N°›</a:t>
            </a:fld>
            <a:endParaRPr lang="fr-FR"/>
          </a:p>
        </p:txBody>
      </p:sp>
    </p:spTree>
    <p:extLst>
      <p:ext uri="{BB962C8B-B14F-4D97-AF65-F5344CB8AC3E}">
        <p14:creationId xmlns:p14="http://schemas.microsoft.com/office/powerpoint/2010/main" val="2164139966"/>
      </p:ext>
    </p:extLst>
  </p:cSld>
  <p:clrMap bg1="lt1" tx1="dk1" bg2="lt2" tx2="dk2" accent1="accent1" accent2="accent2" accent3="accent3" accent4="accent4" accent5="accent5" accent6="accent6" hlink="hlink" folHlink="folHlink"/>
  <p:sldLayoutIdLst>
    <p:sldLayoutId id="2147483685"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ftr="0" dt="0"/>
  <p:txStyles>
    <p:titleStyle>
      <a:lvl1pPr algn="l" defTabSz="914400" rtl="0" eaLnBrk="1" latinLnBrk="0" hangingPunct="1">
        <a:spcBef>
          <a:spcPct val="0"/>
        </a:spcBef>
        <a:buNone/>
        <a:defRPr sz="2000" b="1" kern="1200">
          <a:solidFill>
            <a:srgbClr val="DAE0ED"/>
          </a:solidFill>
          <a:latin typeface="Trebuchet MS" pitchFamily="34" charset="0"/>
          <a:ea typeface="+mj-ea"/>
          <a:cs typeface="+mj-cs"/>
        </a:defRPr>
      </a:lvl1pPr>
    </p:titleStyle>
    <p:bodyStyle>
      <a:lvl1pPr marL="285750" indent="-285750" algn="l" defTabSz="914400" rtl="0" eaLnBrk="1" latinLnBrk="0" hangingPunct="1">
        <a:spcBef>
          <a:spcPct val="20000"/>
        </a:spcBef>
        <a:spcAft>
          <a:spcPts val="2400"/>
        </a:spcAft>
        <a:buClrTx/>
        <a:buFont typeface="Arial" pitchFamily="34" charset="0"/>
        <a:buChar char="•"/>
        <a:defRPr sz="1800" b="1" kern="1200" baseline="0">
          <a:solidFill>
            <a:srgbClr val="E2001A"/>
          </a:solidFill>
          <a:latin typeface="Trebuchet MS" pitchFamily="34" charset="0"/>
          <a:ea typeface="+mn-ea"/>
          <a:cs typeface="+mn-cs"/>
        </a:defRPr>
      </a:lvl1pPr>
      <a:lvl2pPr marL="1162050" indent="-85725" algn="l" defTabSz="914400" rtl="0" eaLnBrk="1" latinLnBrk="0" hangingPunct="1">
        <a:spcBef>
          <a:spcPct val="20000"/>
        </a:spcBef>
        <a:spcAft>
          <a:spcPts val="400"/>
        </a:spcAft>
        <a:buClrTx/>
        <a:buFont typeface="Arial" pitchFamily="34" charset="0"/>
        <a:buChar char="•"/>
        <a:defRPr lang="fr-FR" sz="1200" kern="1200" baseline="0" dirty="0" smtClean="0">
          <a:solidFill>
            <a:srgbClr val="1E243F"/>
          </a:solidFill>
          <a:latin typeface="Arial" pitchFamily="34" charset="0"/>
          <a:ea typeface="+mn-ea"/>
          <a:cs typeface="Arial" pitchFamily="34" charset="0"/>
        </a:defRPr>
      </a:lvl2pPr>
      <a:lvl3pPr marL="1162050" indent="-85725"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162050" indent="-857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1162050" indent="-857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3.xml"/><Relationship Id="rId5" Type="http://schemas.openxmlformats.org/officeDocument/2006/relationships/image" Target="../media/image9.gif"/><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27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U/S Scanner views:</a:t>
            </a:r>
            <a:endParaRPr lang="en-US" dirty="0"/>
          </a:p>
        </p:txBody>
      </p:sp>
      <p:pic>
        <p:nvPicPr>
          <p:cNvPr id="8" name="Picture 3"/>
          <p:cNvPicPr>
            <a:picLocks noChangeAspect="1" noChangeArrowheads="1"/>
          </p:cNvPicPr>
          <p:nvPr/>
        </p:nvPicPr>
        <p:blipFill>
          <a:blip r:embed="rId2" cstate="print"/>
          <a:srcRect/>
          <a:stretch>
            <a:fillRect/>
          </a:stretch>
        </p:blipFill>
        <p:spPr bwMode="auto">
          <a:xfrm>
            <a:off x="381227" y="1196521"/>
            <a:ext cx="3533775" cy="5219700"/>
          </a:xfrm>
          <a:prstGeom prst="rect">
            <a:avLst/>
          </a:prstGeom>
          <a:noFill/>
          <a:ln w="9525">
            <a:noFill/>
            <a:miter lim="800000"/>
            <a:headEnd/>
            <a:tailEnd/>
          </a:ln>
        </p:spPr>
      </p:pic>
      <p:pic>
        <p:nvPicPr>
          <p:cNvPr id="9" name="Picture 4"/>
          <p:cNvPicPr>
            <a:picLocks noChangeAspect="1" noChangeArrowheads="1"/>
          </p:cNvPicPr>
          <p:nvPr/>
        </p:nvPicPr>
        <p:blipFill>
          <a:blip r:embed="rId3" cstate="print"/>
          <a:srcRect/>
          <a:stretch>
            <a:fillRect/>
          </a:stretch>
        </p:blipFill>
        <p:spPr bwMode="auto">
          <a:xfrm>
            <a:off x="4966834" y="1138239"/>
            <a:ext cx="2624137" cy="2751334"/>
          </a:xfrm>
          <a:prstGeom prst="rect">
            <a:avLst/>
          </a:prstGeom>
          <a:noFill/>
          <a:ln w="9525">
            <a:noFill/>
            <a:miter lim="800000"/>
            <a:headEnd/>
            <a:tailEnd/>
          </a:ln>
        </p:spPr>
      </p:pic>
      <p:pic>
        <p:nvPicPr>
          <p:cNvPr id="11" name="Picture 5"/>
          <p:cNvPicPr>
            <a:picLocks noChangeAspect="1" noChangeArrowheads="1"/>
          </p:cNvPicPr>
          <p:nvPr/>
        </p:nvPicPr>
        <p:blipFill>
          <a:blip r:embed="rId4" cstate="print"/>
          <a:srcRect/>
          <a:stretch>
            <a:fillRect/>
          </a:stretch>
        </p:blipFill>
        <p:spPr bwMode="auto">
          <a:xfrm>
            <a:off x="5019221" y="4019847"/>
            <a:ext cx="2702379" cy="2431752"/>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fld id="{A39DFC1B-62D0-4DAC-A0D6-F1801BF5716A}" type="slidenum">
              <a:rPr lang="fr-FR" smtClean="0"/>
              <a:pPr/>
              <a:t>10</a:t>
            </a:fld>
            <a:endParaRPr lang="fr-FR"/>
          </a:p>
        </p:txBody>
      </p:sp>
    </p:spTree>
    <p:extLst>
      <p:ext uri="{BB962C8B-B14F-4D97-AF65-F5344CB8AC3E}">
        <p14:creationId xmlns:p14="http://schemas.microsoft.com/office/powerpoint/2010/main" val="134010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Treatment planning: prostate division</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51520" y="1268760"/>
            <a:ext cx="4417055" cy="3021239"/>
          </a:xfrm>
          <a:prstGeom prst="rect">
            <a:avLst/>
          </a:prstGeom>
          <a:noFill/>
          <a:ln w="9525">
            <a:noFill/>
            <a:miter lim="800000"/>
            <a:headEnd/>
            <a:tailEnd/>
          </a:ln>
          <a:effec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t="40781" r="68500" b="39531"/>
          <a:stretch>
            <a:fillRect/>
          </a:stretch>
        </p:blipFill>
        <p:spPr bwMode="auto">
          <a:xfrm>
            <a:off x="2195736" y="4293096"/>
            <a:ext cx="1944216" cy="216024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395536" y="4221088"/>
            <a:ext cx="1765227" cy="307777"/>
          </a:xfrm>
          <a:prstGeom prst="rect">
            <a:avLst/>
          </a:prstGeom>
          <a:noFill/>
        </p:spPr>
        <p:txBody>
          <a:bodyPr wrap="none" rtlCol="0">
            <a:spAutoFit/>
          </a:bodyPr>
          <a:lstStyle/>
          <a:p>
            <a:r>
              <a:rPr lang="fr-FR" sz="1400" dirty="0" smtClean="0"/>
              <a:t>A slice </a:t>
            </a:r>
            <a:r>
              <a:rPr lang="fr-FR" sz="1400" dirty="0" err="1" smtClean="0"/>
              <a:t>is</a:t>
            </a:r>
            <a:r>
              <a:rPr lang="fr-FR" sz="1400" dirty="0" smtClean="0"/>
              <a:t> 1,7 mm </a:t>
            </a:r>
            <a:r>
              <a:rPr lang="fr-FR" sz="1400" dirty="0" err="1" smtClean="0"/>
              <a:t>thin</a:t>
            </a:r>
            <a:r>
              <a:rPr lang="fr-FR" sz="1400" dirty="0" smtClean="0"/>
              <a:t> </a:t>
            </a:r>
            <a:endParaRPr lang="fr-FR" dirty="0"/>
          </a:p>
        </p:txBody>
      </p:sp>
      <p:pic>
        <p:nvPicPr>
          <p:cNvPr id="1025" name="Picture 1"/>
          <p:cNvPicPr>
            <a:picLocks noChangeAspect="1" noChangeArrowheads="1"/>
          </p:cNvPicPr>
          <p:nvPr/>
        </p:nvPicPr>
        <p:blipFill>
          <a:blip r:embed="rId4" cstate="print"/>
          <a:srcRect/>
          <a:stretch>
            <a:fillRect/>
          </a:stretch>
        </p:blipFill>
        <p:spPr bwMode="auto">
          <a:xfrm>
            <a:off x="5508104" y="1196752"/>
            <a:ext cx="2971800" cy="3619500"/>
          </a:xfrm>
          <a:prstGeom prst="rect">
            <a:avLst/>
          </a:prstGeom>
          <a:noFill/>
          <a:ln w="9525">
            <a:noFill/>
            <a:miter lim="800000"/>
            <a:headEnd/>
            <a:tailEnd/>
          </a:ln>
        </p:spPr>
      </p:pic>
      <p:sp>
        <p:nvSpPr>
          <p:cNvPr id="8" name="ZoneTexte 7"/>
          <p:cNvSpPr txBox="1"/>
          <p:nvPr/>
        </p:nvSpPr>
        <p:spPr>
          <a:xfrm>
            <a:off x="5364088" y="5013176"/>
            <a:ext cx="3063659" cy="1015663"/>
          </a:xfrm>
          <a:prstGeom prst="rect">
            <a:avLst/>
          </a:prstGeom>
          <a:noFill/>
        </p:spPr>
        <p:txBody>
          <a:bodyPr wrap="none" rtlCol="0">
            <a:spAutoFit/>
          </a:bodyPr>
          <a:lstStyle/>
          <a:p>
            <a:r>
              <a:rPr lang="fr-FR" sz="1200" dirty="0" smtClean="0"/>
              <a:t>1. </a:t>
            </a:r>
            <a:r>
              <a:rPr lang="fr-FR" sz="1200" dirty="0" err="1" smtClean="0"/>
              <a:t>Anatomic</a:t>
            </a:r>
            <a:r>
              <a:rPr lang="fr-FR" sz="1200" dirty="0" smtClean="0"/>
              <a:t> Apex  (sphincter): « A » point.</a:t>
            </a:r>
          </a:p>
          <a:p>
            <a:r>
              <a:rPr lang="fr-FR" sz="1200" dirty="0" smtClean="0"/>
              <a:t>2. </a:t>
            </a:r>
            <a:r>
              <a:rPr lang="fr-FR" sz="1200" dirty="0" err="1" smtClean="0"/>
              <a:t>Lower</a:t>
            </a:r>
            <a:r>
              <a:rPr lang="fr-FR" sz="1200" dirty="0" smtClean="0"/>
              <a:t> </a:t>
            </a:r>
            <a:r>
              <a:rPr lang="fr-FR" sz="1200" dirty="0" err="1" smtClean="0"/>
              <a:t>limit</a:t>
            </a:r>
            <a:r>
              <a:rPr lang="fr-FR" sz="1200" dirty="0" smtClean="0"/>
              <a:t> or </a:t>
            </a:r>
            <a:r>
              <a:rPr lang="fr-FR" sz="1200" dirty="0" err="1" smtClean="0"/>
              <a:t>treatment</a:t>
            </a:r>
            <a:r>
              <a:rPr lang="fr-FR" sz="1200" dirty="0" smtClean="0"/>
              <a:t> apex: « L » point.</a:t>
            </a:r>
          </a:p>
          <a:p>
            <a:r>
              <a:rPr lang="fr-FR" sz="1200" dirty="0" smtClean="0"/>
              <a:t>3. </a:t>
            </a:r>
            <a:r>
              <a:rPr lang="fr-FR" sz="1200" dirty="0" err="1" smtClean="0"/>
              <a:t>Upper</a:t>
            </a:r>
            <a:r>
              <a:rPr lang="fr-FR" sz="1200" dirty="0" smtClean="0"/>
              <a:t> </a:t>
            </a:r>
            <a:r>
              <a:rPr lang="fr-FR" sz="1200" dirty="0" err="1" smtClean="0"/>
              <a:t>limit</a:t>
            </a:r>
            <a:r>
              <a:rPr lang="fr-FR" sz="1200" dirty="0" smtClean="0"/>
              <a:t>: « U » point.</a:t>
            </a:r>
          </a:p>
          <a:p>
            <a:r>
              <a:rPr lang="fr-FR" sz="1200" dirty="0" smtClean="0"/>
              <a:t>4. </a:t>
            </a:r>
            <a:r>
              <a:rPr lang="fr-FR" sz="1200" dirty="0" err="1" smtClean="0"/>
              <a:t>Safety</a:t>
            </a:r>
            <a:r>
              <a:rPr lang="fr-FR" sz="1200" dirty="0" smtClean="0"/>
              <a:t> distance: « A-L » distance.</a:t>
            </a:r>
          </a:p>
          <a:p>
            <a:r>
              <a:rPr lang="fr-FR" sz="1200" dirty="0" smtClean="0"/>
              <a:t>5. </a:t>
            </a:r>
            <a:r>
              <a:rPr lang="fr-FR" sz="1200" dirty="0" err="1" smtClean="0"/>
              <a:t>Treatment</a:t>
            </a:r>
            <a:r>
              <a:rPr lang="fr-FR" sz="1200" dirty="0" smtClean="0"/>
              <a:t>  </a:t>
            </a:r>
            <a:r>
              <a:rPr lang="fr-FR" sz="1200" dirty="0" err="1" smtClean="0"/>
              <a:t>aera</a:t>
            </a:r>
            <a:r>
              <a:rPr lang="fr-FR" sz="1200" dirty="0" smtClean="0"/>
              <a:t>: « L-U » distance.</a:t>
            </a:r>
            <a:endParaRPr lang="fr-FR" sz="1200" dirty="0"/>
          </a:p>
        </p:txBody>
      </p:sp>
      <p:sp>
        <p:nvSpPr>
          <p:cNvPr id="3" name="Espace réservé du numéro de diapositive 2"/>
          <p:cNvSpPr>
            <a:spLocks noGrp="1"/>
          </p:cNvSpPr>
          <p:nvPr>
            <p:ph type="sldNum" sz="quarter" idx="12"/>
          </p:nvPr>
        </p:nvSpPr>
        <p:spPr/>
        <p:txBody>
          <a:bodyPr/>
          <a:lstStyle/>
          <a:p>
            <a:fld id="{A39DFC1B-62D0-4DAC-A0D6-F1801BF5716A}" type="slidenum">
              <a:rPr lang="fr-FR" smtClean="0"/>
              <a:pPr/>
              <a:t>11</a:t>
            </a:fld>
            <a:endParaRPr lang="fr-FR"/>
          </a:p>
        </p:txBody>
      </p:sp>
    </p:spTree>
    <p:extLst>
      <p:ext uri="{BB962C8B-B14F-4D97-AF65-F5344CB8AC3E}">
        <p14:creationId xmlns:p14="http://schemas.microsoft.com/office/powerpoint/2010/main" val="134010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Treatment probe</a:t>
            </a:r>
            <a:endParaRPr lang="en-US" dirty="0"/>
          </a:p>
        </p:txBody>
      </p:sp>
      <p:pic>
        <p:nvPicPr>
          <p:cNvPr id="26626" name="Picture 2" descr="C:\Users\tma\Desktop\Imprim ecran Focal One\WP_001330.jpg"/>
          <p:cNvPicPr>
            <a:picLocks noChangeAspect="1" noChangeArrowheads="1"/>
          </p:cNvPicPr>
          <p:nvPr/>
        </p:nvPicPr>
        <p:blipFill>
          <a:blip r:embed="rId2" cstate="print"/>
          <a:srcRect/>
          <a:stretch>
            <a:fillRect/>
          </a:stretch>
        </p:blipFill>
        <p:spPr bwMode="auto">
          <a:xfrm>
            <a:off x="539552" y="1628800"/>
            <a:ext cx="2528219" cy="3039867"/>
          </a:xfrm>
          <a:prstGeom prst="rect">
            <a:avLst/>
          </a:prstGeom>
          <a:noFill/>
        </p:spPr>
      </p:pic>
      <p:pic>
        <p:nvPicPr>
          <p:cNvPr id="26627" name="Picture 3"/>
          <p:cNvPicPr>
            <a:picLocks noChangeAspect="1" noChangeArrowheads="1"/>
          </p:cNvPicPr>
          <p:nvPr/>
        </p:nvPicPr>
        <p:blipFill>
          <a:blip r:embed="rId3" cstate="print"/>
          <a:srcRect/>
          <a:stretch>
            <a:fillRect/>
          </a:stretch>
        </p:blipFill>
        <p:spPr bwMode="auto">
          <a:xfrm>
            <a:off x="3563888" y="2852936"/>
            <a:ext cx="4693898" cy="2592288"/>
          </a:xfrm>
          <a:prstGeom prst="rect">
            <a:avLst/>
          </a:prstGeom>
          <a:noFill/>
          <a:ln w="9525">
            <a:noFill/>
            <a:miter lim="800000"/>
            <a:headEnd/>
            <a:tailEnd/>
          </a:ln>
        </p:spPr>
      </p:pic>
      <p:sp>
        <p:nvSpPr>
          <p:cNvPr id="10" name="ZoneTexte 9"/>
          <p:cNvSpPr txBox="1"/>
          <p:nvPr/>
        </p:nvSpPr>
        <p:spPr>
          <a:xfrm>
            <a:off x="3203849" y="1772816"/>
            <a:ext cx="4536504" cy="461665"/>
          </a:xfrm>
          <a:prstGeom prst="rect">
            <a:avLst/>
          </a:prstGeom>
          <a:noFill/>
        </p:spPr>
        <p:txBody>
          <a:bodyPr wrap="square" rtlCol="0">
            <a:spAutoFit/>
          </a:bodyPr>
          <a:lstStyle/>
          <a:p>
            <a:r>
              <a:rPr lang="fr-FR" sz="1200" dirty="0" smtClean="0"/>
              <a:t>Connections:  </a:t>
            </a:r>
            <a:r>
              <a:rPr lang="fr-FR" sz="1200" dirty="0" err="1" smtClean="0"/>
              <a:t>Ablasonic</a:t>
            </a:r>
            <a:r>
              <a:rPr lang="fr-FR" sz="1200" dirty="0" smtClean="0"/>
              <a:t> </a:t>
            </a:r>
            <a:r>
              <a:rPr lang="fr-FR" sz="1200" dirty="0" err="1" smtClean="0"/>
              <a:t>liquid’s</a:t>
            </a:r>
            <a:r>
              <a:rPr lang="fr-FR" sz="1200" dirty="0" smtClean="0"/>
              <a:t> circulation, </a:t>
            </a:r>
            <a:r>
              <a:rPr lang="fr-FR" sz="1200" dirty="0" err="1" smtClean="0"/>
              <a:t>connection</a:t>
            </a:r>
            <a:r>
              <a:rPr lang="fr-FR" sz="1200" dirty="0" smtClean="0"/>
              <a:t> to U/S scanner, RF amplifier and probe data.</a:t>
            </a:r>
            <a:endParaRPr lang="fr-FR" sz="1200" dirty="0"/>
          </a:p>
        </p:txBody>
      </p:sp>
      <p:sp>
        <p:nvSpPr>
          <p:cNvPr id="11" name="ZoneTexte 10"/>
          <p:cNvSpPr txBox="1"/>
          <p:nvPr/>
        </p:nvSpPr>
        <p:spPr>
          <a:xfrm>
            <a:off x="1" y="5949280"/>
            <a:ext cx="9144000" cy="276999"/>
          </a:xfrm>
          <a:prstGeom prst="rect">
            <a:avLst/>
          </a:prstGeom>
          <a:noFill/>
        </p:spPr>
        <p:txBody>
          <a:bodyPr wrap="square" rtlCol="0">
            <a:spAutoFit/>
          </a:bodyPr>
          <a:lstStyle/>
          <a:p>
            <a:pPr algn="ctr"/>
            <a:r>
              <a:rPr lang="fr-FR" sz="1200" dirty="0" smtClean="0"/>
              <a:t>Probe </a:t>
            </a:r>
            <a:r>
              <a:rPr lang="fr-FR" sz="1200" dirty="0" err="1" smtClean="0"/>
              <a:t>contains</a:t>
            </a:r>
            <a:r>
              <a:rPr lang="fr-FR" sz="1200" dirty="0" smtClean="0"/>
              <a:t>: PT100  </a:t>
            </a:r>
            <a:r>
              <a:rPr lang="fr-FR" sz="1200" dirty="0" err="1" smtClean="0"/>
              <a:t>temperature</a:t>
            </a:r>
            <a:r>
              <a:rPr lang="fr-FR" sz="1200" dirty="0" smtClean="0"/>
              <a:t> </a:t>
            </a:r>
            <a:r>
              <a:rPr lang="fr-FR" sz="1200" dirty="0" err="1" smtClean="0"/>
              <a:t>sensor</a:t>
            </a:r>
            <a:r>
              <a:rPr lang="fr-FR" sz="1200" dirty="0" smtClean="0"/>
              <a:t>, 16 </a:t>
            </a:r>
            <a:r>
              <a:rPr lang="fr-FR" sz="1200" dirty="0" err="1" smtClean="0"/>
              <a:t>channel</a:t>
            </a:r>
            <a:r>
              <a:rPr lang="fr-FR" sz="1200" dirty="0" smtClean="0"/>
              <a:t> </a:t>
            </a:r>
            <a:r>
              <a:rPr lang="fr-FR" sz="1200" dirty="0" err="1" smtClean="0"/>
              <a:t>transducer</a:t>
            </a:r>
            <a:r>
              <a:rPr lang="fr-FR" sz="1200" dirty="0" smtClean="0"/>
              <a:t> </a:t>
            </a:r>
            <a:r>
              <a:rPr lang="fr-FR" sz="1200" dirty="0" err="1" smtClean="0"/>
              <a:t>cell</a:t>
            </a:r>
            <a:r>
              <a:rPr lang="fr-FR" sz="1200" dirty="0" smtClean="0"/>
              <a:t>, Type 6030 U/S </a:t>
            </a:r>
            <a:r>
              <a:rPr lang="fr-FR" sz="1200" dirty="0" err="1" smtClean="0"/>
              <a:t>cell</a:t>
            </a:r>
            <a:r>
              <a:rPr lang="fr-FR" sz="1200" dirty="0" smtClean="0"/>
              <a:t>, </a:t>
            </a:r>
            <a:r>
              <a:rPr lang="fr-FR" sz="1200" dirty="0" err="1" smtClean="0"/>
              <a:t>Ablasonic</a:t>
            </a:r>
            <a:r>
              <a:rPr lang="fr-FR" sz="1200" dirty="0" smtClean="0"/>
              <a:t> </a:t>
            </a:r>
            <a:r>
              <a:rPr lang="fr-FR" sz="1200" dirty="0" err="1" smtClean="0"/>
              <a:t>duct</a:t>
            </a:r>
            <a:r>
              <a:rPr lang="fr-FR" sz="1200" dirty="0" smtClean="0"/>
              <a:t>, </a:t>
            </a:r>
            <a:r>
              <a:rPr lang="fr-FR" sz="1200" dirty="0" err="1" smtClean="0"/>
              <a:t>electronic</a:t>
            </a:r>
            <a:r>
              <a:rPr lang="fr-FR" sz="1200" dirty="0" smtClean="0"/>
              <a:t> </a:t>
            </a:r>
            <a:r>
              <a:rPr lang="fr-FR" sz="1200" dirty="0" err="1" smtClean="0"/>
              <a:t>board</a:t>
            </a:r>
            <a:r>
              <a:rPr lang="fr-FR" sz="1200" dirty="0" smtClean="0"/>
              <a:t> for </a:t>
            </a:r>
            <a:r>
              <a:rPr lang="fr-FR" sz="1200" dirty="0" err="1" smtClean="0"/>
              <a:t>probe’s</a:t>
            </a:r>
            <a:r>
              <a:rPr lang="fr-FR" sz="1200" dirty="0" smtClean="0"/>
              <a:t> data</a:t>
            </a:r>
            <a:endParaRPr lang="fr-FR" sz="1200" dirty="0"/>
          </a:p>
        </p:txBody>
      </p:sp>
      <p:sp>
        <p:nvSpPr>
          <p:cNvPr id="3" name="Espace réservé du numéro de diapositive 2"/>
          <p:cNvSpPr>
            <a:spLocks noGrp="1"/>
          </p:cNvSpPr>
          <p:nvPr>
            <p:ph type="sldNum" sz="quarter" idx="12"/>
          </p:nvPr>
        </p:nvSpPr>
        <p:spPr/>
        <p:txBody>
          <a:bodyPr/>
          <a:lstStyle/>
          <a:p>
            <a:fld id="{A39DFC1B-62D0-4DAC-A0D6-F1801BF5716A}" type="slidenum">
              <a:rPr lang="fr-FR" smtClean="0"/>
              <a:pPr/>
              <a:t>12</a:t>
            </a:fld>
            <a:endParaRPr lang="fr-FR"/>
          </a:p>
        </p:txBody>
      </p:sp>
    </p:spTree>
    <p:extLst>
      <p:ext uri="{BB962C8B-B14F-4D97-AF65-F5344CB8AC3E}">
        <p14:creationId xmlns:p14="http://schemas.microsoft.com/office/powerpoint/2010/main" val="134010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Treatment planning: prostate division</a:t>
            </a:r>
            <a:endParaRPr lang="en-US" dirty="0"/>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412776"/>
            <a:ext cx="1819358" cy="1863567"/>
          </a:xfrm>
          <a:prstGeom prst="rect">
            <a:avLst/>
          </a:prstGeom>
          <a:noFill/>
          <a:ln>
            <a:noFill/>
          </a:ln>
          <a:effectLst>
            <a:outerShdw dist="50800" dir="2700000" algn="ctr" rotWithShape="0">
              <a:schemeClr val="bg1">
                <a:lumMod val="7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a:spLocks noChangeArrowheads="1"/>
          </p:cNvSpPr>
          <p:nvPr/>
        </p:nvSpPr>
        <p:spPr bwMode="auto">
          <a:xfrm>
            <a:off x="2699792" y="1556792"/>
            <a:ext cx="5892048" cy="1688569"/>
          </a:xfrm>
          <a:prstGeom prst="rect">
            <a:avLst/>
          </a:prstGeom>
        </p:spPr>
        <p:txBody>
          <a:bodyPr vert="horz" lIns="91440" tIns="45720" rIns="91440" bIns="45720" rtlCol="0">
            <a:normAutofit fontScale="92500" lnSpcReduction="20000"/>
          </a:bodyPr>
          <a:lstStyle>
            <a:defPPr>
              <a:defRPr lang="fr-FR"/>
            </a:defPPr>
            <a:lvl1pPr marL="342900" indent="-342900">
              <a:spcBef>
                <a:spcPct val="20000"/>
              </a:spcBef>
              <a:spcAft>
                <a:spcPts val="600"/>
              </a:spcAft>
              <a:buClr>
                <a:schemeClr val="tx2"/>
              </a:buClr>
              <a:buFont typeface="Wingdings" pitchFamily="2" charset="2"/>
              <a:buChar char="§"/>
              <a:defRPr sz="2000" b="1"/>
            </a:lvl1pPr>
            <a:lvl2pPr marL="177800" lvl="1" indent="-177800">
              <a:spcBef>
                <a:spcPct val="20000"/>
              </a:spcBef>
              <a:buClr>
                <a:schemeClr val="tx2"/>
              </a:buClr>
              <a:buFont typeface="Wingdings" pitchFamily="2" charset="2"/>
              <a:buChar char="§"/>
            </a:lvl2pPr>
            <a:lvl3pPr marL="1143000" indent="-228600">
              <a:spcBef>
                <a:spcPct val="20000"/>
              </a:spcBef>
              <a:buClr>
                <a:schemeClr val="tx2"/>
              </a:buClr>
              <a:buFont typeface="Arial" pitchFamily="34" charset="0"/>
              <a:buChar char="•"/>
            </a:lvl3pPr>
            <a:lvl4pPr marL="1600200" indent="-228600">
              <a:spcBef>
                <a:spcPct val="20000"/>
              </a:spcBef>
              <a:buClr>
                <a:schemeClr val="tx2"/>
              </a:buClr>
              <a:buFont typeface="Arial" pitchFamily="34" charset="0"/>
              <a:buChar char="•"/>
            </a:lvl4pPr>
            <a:lvl5pPr marL="2057400" indent="-228600">
              <a:spcBef>
                <a:spcPct val="20000"/>
              </a:spcBef>
              <a:buClr>
                <a:schemeClr val="tx2"/>
              </a:buClr>
              <a:buFont typeface="Arial" pitchFamily="34" charset="0"/>
              <a:buChar char="•"/>
              <a:defRPr baseline="0"/>
            </a:lvl5pPr>
            <a:lvl6pPr marL="2514600" indent="-228600">
              <a:spcBef>
                <a:spcPct val="20000"/>
              </a:spcBef>
              <a:buClr>
                <a:schemeClr val="tx2"/>
              </a:buClr>
              <a:buFont typeface="Arial" pitchFamily="34" charset="0"/>
              <a:buChar char="•"/>
              <a:defRPr sz="1600"/>
            </a:lvl6pPr>
            <a:lvl7pPr marL="2971800" indent="-228600">
              <a:spcBef>
                <a:spcPct val="20000"/>
              </a:spcBef>
              <a:buClr>
                <a:schemeClr val="tx2"/>
              </a:buClr>
              <a:buFont typeface="Arial" pitchFamily="34" charset="0"/>
              <a:buChar char="•"/>
              <a:defRPr sz="1600"/>
            </a:lvl7pPr>
            <a:lvl8pPr marL="3429000" indent="-228600">
              <a:spcBef>
                <a:spcPct val="20000"/>
              </a:spcBef>
              <a:buClr>
                <a:schemeClr val="tx2"/>
              </a:buClr>
              <a:buFont typeface="Arial" pitchFamily="34" charset="0"/>
              <a:buChar char="•"/>
              <a:defRPr sz="1600"/>
            </a:lvl8pPr>
            <a:lvl9pPr marL="3886200" indent="-228600">
              <a:spcBef>
                <a:spcPct val="20000"/>
              </a:spcBef>
              <a:buClr>
                <a:schemeClr val="tx2"/>
              </a:buClr>
              <a:buFont typeface="Arial" pitchFamily="34" charset="0"/>
              <a:buChar char="•"/>
              <a:defRPr sz="1600"/>
            </a:lvl9pPr>
          </a:lstStyle>
          <a:p>
            <a:pPr marL="182563" lvl="1" indent="-160338">
              <a:spcAft>
                <a:spcPts val="600"/>
              </a:spcAft>
              <a:buClrTx/>
              <a:buFont typeface="Arial" pitchFamily="34" charset="0"/>
              <a:buChar char="•"/>
            </a:pPr>
            <a:r>
              <a:rPr lang="en-US" sz="1800" b="0" dirty="0" smtClean="0"/>
              <a:t> </a:t>
            </a:r>
            <a:r>
              <a:rPr lang="en-US" dirty="0" smtClean="0"/>
              <a:t>8 focal points from 32mm to 67mm (△f = 5 mm)</a:t>
            </a:r>
          </a:p>
          <a:p>
            <a:pPr marL="182563" indent="-160338">
              <a:buClrTx/>
              <a:buFont typeface="Arial" pitchFamily="34" charset="0"/>
              <a:buChar char="•"/>
            </a:pPr>
            <a:r>
              <a:rPr lang="en-US" sz="1800" b="0" dirty="0" smtClean="0"/>
              <a:t>Unitary HIFU lesion stacking</a:t>
            </a:r>
          </a:p>
          <a:p>
            <a:pPr marL="182563" indent="-160338">
              <a:buClrTx/>
              <a:buFont typeface="Arial" pitchFamily="34" charset="0"/>
              <a:buChar char="•"/>
            </a:pPr>
            <a:r>
              <a:rPr lang="en-US" sz="1800" b="0" dirty="0" smtClean="0"/>
              <a:t> Shooting process : 1s ON /foci ; no OFF</a:t>
            </a:r>
          </a:p>
          <a:p>
            <a:pPr marL="182563" indent="-160338">
              <a:buClrTx/>
              <a:buFont typeface="Arial" pitchFamily="34" charset="0"/>
              <a:buChar char="•"/>
            </a:pPr>
            <a:r>
              <a:rPr lang="en-US" sz="1800" b="0" dirty="0" smtClean="0"/>
              <a:t> Unitary HIFU lesion height = 5mm</a:t>
            </a:r>
          </a:p>
          <a:p>
            <a:pPr marL="182563" indent="-160338">
              <a:buClrTx/>
              <a:buFont typeface="Arial" pitchFamily="34" charset="0"/>
              <a:buChar char="•"/>
            </a:pPr>
            <a:r>
              <a:rPr lang="en-US" sz="1800" b="0" dirty="0" smtClean="0"/>
              <a:t>Max Reachable depth (A-P Distance): 40 mm</a:t>
            </a:r>
            <a:endParaRPr lang="en-US" sz="1800" b="0" dirty="0"/>
          </a:p>
        </p:txBody>
      </p:sp>
      <p:pic>
        <p:nvPicPr>
          <p:cNvPr id="5" name="Picture 5"/>
          <p:cNvPicPr>
            <a:picLocks noChangeAspect="1" noChangeArrowheads="1"/>
          </p:cNvPicPr>
          <p:nvPr/>
        </p:nvPicPr>
        <p:blipFill>
          <a:blip r:embed="rId3" cstate="print"/>
          <a:srcRect/>
          <a:stretch>
            <a:fillRect/>
          </a:stretch>
        </p:blipFill>
        <p:spPr bwMode="auto">
          <a:xfrm>
            <a:off x="5292080" y="4293096"/>
            <a:ext cx="2833241" cy="1604365"/>
          </a:xfrm>
          <a:prstGeom prst="rect">
            <a:avLst/>
          </a:prstGeom>
          <a:noFill/>
          <a:ln w="9525">
            <a:noFill/>
            <a:miter lim="800000"/>
            <a:headEnd/>
            <a:tailEnd/>
          </a:ln>
        </p:spPr>
      </p:pic>
      <p:sp>
        <p:nvSpPr>
          <p:cNvPr id="6" name="ZoneTexte 17"/>
          <p:cNvSpPr txBox="1">
            <a:spLocks noChangeArrowheads="1"/>
          </p:cNvSpPr>
          <p:nvPr/>
        </p:nvSpPr>
        <p:spPr bwMode="auto">
          <a:xfrm>
            <a:off x="755576" y="4365104"/>
            <a:ext cx="3888432" cy="1433662"/>
          </a:xfrm>
          <a:prstGeom prst="rect">
            <a:avLst/>
          </a:prstGeom>
        </p:spPr>
        <p:txBody>
          <a:bodyPr vert="horz" lIns="91440" tIns="45720" rIns="91440" bIns="45720" rtlCol="0">
            <a:normAutofit/>
          </a:bodyPr>
          <a:lstStyle>
            <a:lvl1pPr marL="342900" indent="-342900">
              <a:spcBef>
                <a:spcPct val="20000"/>
              </a:spcBef>
              <a:spcAft>
                <a:spcPts val="600"/>
              </a:spcAft>
              <a:buClr>
                <a:schemeClr val="tx2"/>
              </a:buClr>
              <a:buFont typeface="Wingdings" pitchFamily="2" charset="2"/>
              <a:buChar char="§"/>
              <a:defRPr sz="2000" b="1"/>
            </a:lvl1pPr>
            <a:lvl2pPr marL="800100" lvl="1" indent="-342900">
              <a:spcBef>
                <a:spcPct val="20000"/>
              </a:spcBef>
              <a:buClr>
                <a:schemeClr val="tx2"/>
              </a:buClr>
              <a:buFont typeface="Wingdings" pitchFamily="2" charset="2"/>
              <a:buChar char="§"/>
              <a:defRPr sz="2000"/>
            </a:lvl2pPr>
            <a:lvl3pPr marL="1143000" indent="-228600">
              <a:spcBef>
                <a:spcPct val="20000"/>
              </a:spcBef>
              <a:buClr>
                <a:schemeClr val="tx2"/>
              </a:buClr>
              <a:buFont typeface="Arial" pitchFamily="34" charset="0"/>
              <a:buChar char="•"/>
            </a:lvl3pPr>
            <a:lvl4pPr marL="1600200" indent="-228600">
              <a:spcBef>
                <a:spcPct val="20000"/>
              </a:spcBef>
              <a:buClr>
                <a:schemeClr val="tx2"/>
              </a:buClr>
              <a:buFont typeface="Arial" pitchFamily="34" charset="0"/>
              <a:buChar char="•"/>
            </a:lvl4pPr>
            <a:lvl5pPr marL="2057400" indent="-228600">
              <a:spcBef>
                <a:spcPct val="20000"/>
              </a:spcBef>
              <a:buClr>
                <a:schemeClr val="tx2"/>
              </a:buClr>
              <a:buFont typeface="Arial" pitchFamily="34" charset="0"/>
              <a:buChar char="•"/>
              <a:defRPr baseline="0"/>
            </a:lvl5pPr>
            <a:lvl6pPr marL="2514600" indent="-228600">
              <a:spcBef>
                <a:spcPct val="20000"/>
              </a:spcBef>
              <a:buClr>
                <a:schemeClr val="tx2"/>
              </a:buClr>
              <a:buFont typeface="Arial" pitchFamily="34" charset="0"/>
              <a:buChar char="•"/>
              <a:defRPr sz="1600"/>
            </a:lvl6pPr>
            <a:lvl7pPr marL="2971800" indent="-228600">
              <a:spcBef>
                <a:spcPct val="20000"/>
              </a:spcBef>
              <a:buClr>
                <a:schemeClr val="tx2"/>
              </a:buClr>
              <a:buFont typeface="Arial" pitchFamily="34" charset="0"/>
              <a:buChar char="•"/>
              <a:defRPr sz="1600"/>
            </a:lvl7pPr>
            <a:lvl8pPr marL="3429000" indent="-228600">
              <a:spcBef>
                <a:spcPct val="20000"/>
              </a:spcBef>
              <a:buClr>
                <a:schemeClr val="tx2"/>
              </a:buClr>
              <a:buFont typeface="Arial" pitchFamily="34" charset="0"/>
              <a:buChar char="•"/>
              <a:defRPr sz="1600"/>
            </a:lvl8pPr>
            <a:lvl9pPr marL="3886200" indent="-228600">
              <a:spcBef>
                <a:spcPct val="20000"/>
              </a:spcBef>
              <a:buClr>
                <a:schemeClr val="tx2"/>
              </a:buClr>
              <a:buFont typeface="Arial" pitchFamily="34" charset="0"/>
              <a:buChar char="•"/>
              <a:defRPr sz="1600"/>
            </a:lvl9pPr>
          </a:lstStyle>
          <a:p>
            <a:pPr marL="182563" lvl="1" indent="-171450">
              <a:buClrTx/>
              <a:buFont typeface="Arial" pitchFamily="34" charset="0"/>
              <a:buChar char="•"/>
            </a:pPr>
            <a:r>
              <a:rPr lang="en-US" sz="1800" dirty="0"/>
              <a:t>16 </a:t>
            </a:r>
            <a:r>
              <a:rPr lang="en-US" sz="1800" dirty="0" err="1"/>
              <a:t>isocentric</a:t>
            </a:r>
            <a:r>
              <a:rPr lang="en-US" sz="1800" dirty="0"/>
              <a:t> rings = 16 ways</a:t>
            </a:r>
          </a:p>
          <a:p>
            <a:pPr marL="182563" lvl="1" indent="-171450">
              <a:buClrTx/>
              <a:buFont typeface="Arial" pitchFamily="34" charset="0"/>
              <a:buChar char="•"/>
            </a:pPr>
            <a:r>
              <a:rPr lang="en-US" sz="1800" dirty="0"/>
              <a:t>Equal surfaces</a:t>
            </a:r>
          </a:p>
          <a:p>
            <a:pPr marL="182563" lvl="1" indent="-171450">
              <a:buClrTx/>
              <a:buFont typeface="Arial" pitchFamily="34" charset="0"/>
              <a:buChar char="•"/>
            </a:pPr>
            <a:r>
              <a:rPr lang="en-US" sz="1800" dirty="0"/>
              <a:t>Electronic displacement of focal point</a:t>
            </a:r>
          </a:p>
          <a:p>
            <a:pPr marL="182563" lvl="1" indent="-171450">
              <a:buClrTx/>
              <a:buFont typeface="Arial" pitchFamily="34" charset="0"/>
              <a:buChar char="•"/>
            </a:pPr>
            <a:r>
              <a:rPr lang="en-US" sz="1800" dirty="0" smtClean="0"/>
              <a:t>Natural focal point @ 60 mm</a:t>
            </a:r>
            <a:endParaRPr lang="en-US" sz="1800" dirty="0"/>
          </a:p>
        </p:txBody>
      </p:sp>
      <p:sp>
        <p:nvSpPr>
          <p:cNvPr id="7" name="Espace réservé du numéro de diapositive 6"/>
          <p:cNvSpPr>
            <a:spLocks noGrp="1"/>
          </p:cNvSpPr>
          <p:nvPr>
            <p:ph type="sldNum" sz="quarter" idx="12"/>
          </p:nvPr>
        </p:nvSpPr>
        <p:spPr/>
        <p:txBody>
          <a:bodyPr/>
          <a:lstStyle/>
          <a:p>
            <a:fld id="{A39DFC1B-62D0-4DAC-A0D6-F1801BF5716A}" type="slidenum">
              <a:rPr lang="fr-FR" smtClean="0"/>
              <a:pPr/>
              <a:t>13</a:t>
            </a:fld>
            <a:endParaRPr lang="fr-FR"/>
          </a:p>
        </p:txBody>
      </p:sp>
    </p:spTree>
    <p:extLst>
      <p:ext uri="{BB962C8B-B14F-4D97-AF65-F5344CB8AC3E}">
        <p14:creationId xmlns:p14="http://schemas.microsoft.com/office/powerpoint/2010/main" val="134010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1547664" y="2043953"/>
            <a:ext cx="6910536" cy="1169024"/>
          </a:xfrm>
        </p:spPr>
        <p:txBody>
          <a:bodyPr/>
          <a:lstStyle/>
          <a:p>
            <a:r>
              <a:rPr lang="en-US" dirty="0" smtClean="0"/>
              <a:t>Technical Training</a:t>
            </a:r>
            <a:endParaRPr lang="en-US" dirty="0"/>
          </a:p>
        </p:txBody>
      </p:sp>
      <p:sp>
        <p:nvSpPr>
          <p:cNvPr id="8" name="Sous-titre 7"/>
          <p:cNvSpPr>
            <a:spLocks noGrp="1"/>
          </p:cNvSpPr>
          <p:nvPr>
            <p:ph type="subTitle" idx="1"/>
          </p:nvPr>
        </p:nvSpPr>
        <p:spPr/>
        <p:txBody>
          <a:bodyPr/>
          <a:lstStyle/>
          <a:p>
            <a:endParaRPr lang="en-US"/>
          </a:p>
        </p:txBody>
      </p:sp>
      <p:sp>
        <p:nvSpPr>
          <p:cNvPr id="2" name="Espace réservé du numéro de diapositive 1"/>
          <p:cNvSpPr>
            <a:spLocks noGrp="1"/>
          </p:cNvSpPr>
          <p:nvPr>
            <p:ph type="sldNum" sz="quarter" idx="12"/>
          </p:nvPr>
        </p:nvSpPr>
        <p:spPr/>
        <p:txBody>
          <a:bodyPr/>
          <a:lstStyle/>
          <a:p>
            <a:fld id="{A39DFC1B-62D0-4DAC-A0D6-F1801BF5716A}" type="slidenum">
              <a:rPr lang="fr-FR" smtClean="0"/>
              <a:pPr/>
              <a:t>2</a:t>
            </a:fld>
            <a:endParaRPr lang="fr-FR"/>
          </a:p>
        </p:txBody>
      </p:sp>
    </p:spTree>
    <p:extLst>
      <p:ext uri="{BB962C8B-B14F-4D97-AF65-F5344CB8AC3E}">
        <p14:creationId xmlns:p14="http://schemas.microsoft.com/office/powerpoint/2010/main" val="424421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r>
              <a:rPr lang="fr-FR" dirty="0" smtClean="0"/>
              <a:t>Introduction</a:t>
            </a:r>
            <a:endParaRPr lang="fr-FR" dirty="0"/>
          </a:p>
        </p:txBody>
      </p:sp>
      <p:sp>
        <p:nvSpPr>
          <p:cNvPr id="2" name="Espace réservé du numéro de diapositive 1"/>
          <p:cNvSpPr>
            <a:spLocks noGrp="1"/>
          </p:cNvSpPr>
          <p:nvPr>
            <p:ph type="sldNum" sz="quarter" idx="12"/>
          </p:nvPr>
        </p:nvSpPr>
        <p:spPr/>
        <p:txBody>
          <a:bodyPr/>
          <a:lstStyle/>
          <a:p>
            <a:fld id="{A39DFC1B-62D0-4DAC-A0D6-F1801BF5716A}" type="slidenum">
              <a:rPr lang="fr-FR" smtClean="0"/>
              <a:pPr/>
              <a:t>3</a:t>
            </a:fld>
            <a:endParaRPr lang="fr-FR"/>
          </a:p>
        </p:txBody>
      </p:sp>
    </p:spTree>
    <p:extLst>
      <p:ext uri="{BB962C8B-B14F-4D97-AF65-F5344CB8AC3E}">
        <p14:creationId xmlns:p14="http://schemas.microsoft.com/office/powerpoint/2010/main" val="155189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Some history</a:t>
            </a:r>
            <a:endParaRPr lang="en-US" dirty="0"/>
          </a:p>
        </p:txBody>
      </p:sp>
      <p:sp>
        <p:nvSpPr>
          <p:cNvPr id="7" name="ZoneTexte 6"/>
          <p:cNvSpPr txBox="1"/>
          <p:nvPr/>
        </p:nvSpPr>
        <p:spPr>
          <a:xfrm>
            <a:off x="179512" y="1386348"/>
            <a:ext cx="3637936" cy="1815882"/>
          </a:xfrm>
          <a:prstGeom prst="rect">
            <a:avLst/>
          </a:prstGeom>
          <a:noFill/>
        </p:spPr>
        <p:txBody>
          <a:bodyPr wrap="square" rtlCol="0">
            <a:spAutoFit/>
          </a:bodyPr>
          <a:lstStyle/>
          <a:p>
            <a:r>
              <a:rPr lang="fr-FR" sz="1400" b="1" dirty="0" smtClean="0"/>
              <a:t>EDAP</a:t>
            </a:r>
          </a:p>
          <a:p>
            <a:endParaRPr lang="fr-FR" sz="1400" b="1" dirty="0" smtClean="0"/>
          </a:p>
          <a:p>
            <a:r>
              <a:rPr lang="en-US" sz="1400" dirty="0" smtClean="0"/>
              <a:t>1982 First machine 1986 LT01 </a:t>
            </a:r>
            <a:r>
              <a:rPr lang="fr-FR" sz="1400" dirty="0" smtClean="0"/>
              <a:t>(LITHOTRIPTER)</a:t>
            </a:r>
          </a:p>
          <a:p>
            <a:endParaRPr lang="fr-FR" sz="1400" dirty="0" smtClean="0"/>
          </a:p>
          <a:p>
            <a:r>
              <a:rPr lang="fr-FR" sz="1400" dirty="0" smtClean="0"/>
              <a:t>1992 LT02</a:t>
            </a:r>
          </a:p>
          <a:p>
            <a:endParaRPr lang="fr-FR" sz="1400" dirty="0" smtClean="0"/>
          </a:p>
          <a:p>
            <a:r>
              <a:rPr lang="fr-FR" sz="1400" dirty="0" smtClean="0"/>
              <a:t>1994 ACQUISITION OF TECHNOMED MEDICAL</a:t>
            </a:r>
          </a:p>
          <a:p>
            <a:r>
              <a:rPr lang="fr-FR" sz="1400" dirty="0" smtClean="0"/>
              <a:t>SYSTEMS</a:t>
            </a:r>
            <a:endParaRPr lang="fr-FR" sz="1400" dirty="0"/>
          </a:p>
        </p:txBody>
      </p:sp>
      <p:sp>
        <p:nvSpPr>
          <p:cNvPr id="8" name="ZoneTexte 7"/>
          <p:cNvSpPr txBox="1"/>
          <p:nvPr/>
        </p:nvSpPr>
        <p:spPr>
          <a:xfrm>
            <a:off x="4454013" y="1386348"/>
            <a:ext cx="4572000" cy="2677656"/>
          </a:xfrm>
          <a:prstGeom prst="rect">
            <a:avLst/>
          </a:prstGeom>
          <a:noFill/>
        </p:spPr>
        <p:txBody>
          <a:bodyPr wrap="square" rtlCol="0">
            <a:spAutoFit/>
          </a:bodyPr>
          <a:lstStyle/>
          <a:p>
            <a:r>
              <a:rPr lang="fr-FR" sz="1400" b="1" dirty="0" smtClean="0"/>
              <a:t>TECHNOMED</a:t>
            </a:r>
          </a:p>
          <a:p>
            <a:endParaRPr lang="fr-FR" sz="1400" b="1" dirty="0" smtClean="0"/>
          </a:p>
          <a:p>
            <a:r>
              <a:rPr lang="fr-FR" sz="1400" dirty="0" smtClean="0"/>
              <a:t>1986 SONOLITH</a:t>
            </a:r>
          </a:p>
          <a:p>
            <a:endParaRPr lang="fr-FR" sz="1400" dirty="0" smtClean="0"/>
          </a:p>
          <a:p>
            <a:r>
              <a:rPr lang="fr-FR" sz="1400" dirty="0" smtClean="0"/>
              <a:t>1988 PULSOLITH</a:t>
            </a:r>
          </a:p>
          <a:p>
            <a:endParaRPr lang="fr-FR" sz="1400" dirty="0" smtClean="0"/>
          </a:p>
          <a:p>
            <a:r>
              <a:rPr lang="fr-FR" sz="1400" dirty="0" smtClean="0"/>
              <a:t>1989 PROSTATRON</a:t>
            </a:r>
          </a:p>
          <a:p>
            <a:endParaRPr lang="fr-FR" sz="1400" dirty="0" smtClean="0"/>
          </a:p>
          <a:p>
            <a:r>
              <a:rPr lang="en-US" sz="1400" dirty="0" smtClean="0"/>
              <a:t>1990 ACQUISITION  DE MEDICAL LASERS</a:t>
            </a:r>
          </a:p>
          <a:p>
            <a:r>
              <a:rPr lang="fr-FR" sz="1400" dirty="0" smtClean="0"/>
              <a:t>(MICROCONTROLE)</a:t>
            </a:r>
          </a:p>
          <a:p>
            <a:endParaRPr lang="fr-FR" sz="1400" dirty="0" smtClean="0"/>
          </a:p>
          <a:p>
            <a:r>
              <a:rPr lang="fr-FR" sz="1400" dirty="0" smtClean="0"/>
              <a:t>1994 ACQUISITION PAR EDAP</a:t>
            </a:r>
            <a:endParaRPr lang="fr-FR" sz="1400" dirty="0"/>
          </a:p>
        </p:txBody>
      </p:sp>
      <p:sp>
        <p:nvSpPr>
          <p:cNvPr id="9" name="ZoneTexte 8"/>
          <p:cNvSpPr txBox="1"/>
          <p:nvPr/>
        </p:nvSpPr>
        <p:spPr>
          <a:xfrm>
            <a:off x="2195736" y="4221088"/>
            <a:ext cx="4660490" cy="2308324"/>
          </a:xfrm>
          <a:prstGeom prst="rect">
            <a:avLst/>
          </a:prstGeom>
          <a:noFill/>
        </p:spPr>
        <p:txBody>
          <a:bodyPr wrap="square" rtlCol="0">
            <a:spAutoFit/>
          </a:bodyPr>
          <a:lstStyle/>
          <a:p>
            <a:r>
              <a:rPr lang="fr-FR" sz="1600" b="1" dirty="0" smtClean="0"/>
              <a:t>EDAP TMS</a:t>
            </a:r>
          </a:p>
          <a:p>
            <a:endParaRPr lang="fr-FR" sz="1600" b="1" dirty="0" smtClean="0"/>
          </a:p>
          <a:p>
            <a:r>
              <a:rPr lang="fr-FR" sz="1600" dirty="0" smtClean="0"/>
              <a:t>1998 </a:t>
            </a:r>
            <a:r>
              <a:rPr lang="fr-FR" sz="1600" dirty="0" err="1" smtClean="0"/>
              <a:t>Sonolith</a:t>
            </a:r>
            <a:r>
              <a:rPr lang="fr-FR" sz="1600" dirty="0" smtClean="0"/>
              <a:t> </a:t>
            </a:r>
            <a:r>
              <a:rPr lang="fr-FR" sz="1600" dirty="0" err="1" smtClean="0"/>
              <a:t>Praktis</a:t>
            </a:r>
            <a:endParaRPr lang="fr-FR" sz="1600" dirty="0" smtClean="0"/>
          </a:p>
          <a:p>
            <a:r>
              <a:rPr lang="fr-FR" sz="1600" dirty="0" smtClean="0"/>
              <a:t>1999 </a:t>
            </a:r>
            <a:r>
              <a:rPr lang="fr-FR" sz="1600" dirty="0" err="1" smtClean="0"/>
              <a:t>Ablatherm</a:t>
            </a:r>
            <a:endParaRPr lang="fr-FR" sz="1600" dirty="0" smtClean="0"/>
          </a:p>
          <a:p>
            <a:r>
              <a:rPr lang="fr-FR" sz="1600" dirty="0" smtClean="0"/>
              <a:t>2001 </a:t>
            </a:r>
            <a:r>
              <a:rPr lang="fr-FR" sz="1600" dirty="0" err="1" smtClean="0"/>
              <a:t>Sonolith</a:t>
            </a:r>
            <a:r>
              <a:rPr lang="fr-FR" sz="1600" dirty="0" smtClean="0"/>
              <a:t> Vision</a:t>
            </a:r>
          </a:p>
          <a:p>
            <a:r>
              <a:rPr lang="fr-FR" sz="1600" dirty="0" smtClean="0"/>
              <a:t>2007 I-Sys</a:t>
            </a:r>
          </a:p>
          <a:p>
            <a:r>
              <a:rPr lang="fr-FR" sz="1600" dirty="0" smtClean="0"/>
              <a:t>2008 17 000 patients </a:t>
            </a:r>
            <a:r>
              <a:rPr lang="fr-FR" sz="1600" dirty="0" err="1" smtClean="0"/>
              <a:t>treated</a:t>
            </a:r>
            <a:r>
              <a:rPr lang="fr-FR" sz="1600" dirty="0" smtClean="0"/>
              <a:t> by </a:t>
            </a:r>
            <a:r>
              <a:rPr lang="fr-FR" sz="1600" dirty="0" err="1" smtClean="0"/>
              <a:t>Ablatherm</a:t>
            </a:r>
            <a:endParaRPr lang="fr-FR" sz="1600" dirty="0" smtClean="0"/>
          </a:p>
          <a:p>
            <a:r>
              <a:rPr lang="fr-FR" sz="1600" dirty="0" smtClean="0"/>
              <a:t>2010 I-Move</a:t>
            </a:r>
          </a:p>
          <a:p>
            <a:r>
              <a:rPr lang="fr-FR" sz="1600" dirty="0" smtClean="0"/>
              <a:t>2013 Focal One</a:t>
            </a:r>
            <a:endParaRPr lang="fr-FR" sz="1600" dirty="0"/>
          </a:p>
        </p:txBody>
      </p:sp>
      <p:sp>
        <p:nvSpPr>
          <p:cNvPr id="3" name="Espace réservé du numéro de diapositive 2"/>
          <p:cNvSpPr>
            <a:spLocks noGrp="1"/>
          </p:cNvSpPr>
          <p:nvPr>
            <p:ph type="sldNum" sz="quarter" idx="12"/>
          </p:nvPr>
        </p:nvSpPr>
        <p:spPr/>
        <p:txBody>
          <a:bodyPr/>
          <a:lstStyle/>
          <a:p>
            <a:fld id="{A39DFC1B-62D0-4DAC-A0D6-F1801BF5716A}" type="slidenum">
              <a:rPr lang="fr-FR" smtClean="0"/>
              <a:pPr/>
              <a:t>4</a:t>
            </a:fld>
            <a:endParaRPr lang="fr-FR"/>
          </a:p>
        </p:txBody>
      </p:sp>
    </p:spTree>
    <p:extLst>
      <p:ext uri="{BB962C8B-B14F-4D97-AF65-F5344CB8AC3E}">
        <p14:creationId xmlns:p14="http://schemas.microsoft.com/office/powerpoint/2010/main" val="134010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Anatomy: </a:t>
            </a:r>
            <a:r>
              <a:rPr lang="en-US" dirty="0" err="1" smtClean="0"/>
              <a:t>protate</a:t>
            </a:r>
            <a:r>
              <a:rPr lang="en-US" dirty="0" smtClean="0"/>
              <a:t> and bladder</a:t>
            </a:r>
            <a:endParaRPr lang="en-US" dirty="0"/>
          </a:p>
        </p:txBody>
      </p:sp>
      <p:pic>
        <p:nvPicPr>
          <p:cNvPr id="7170" name="Picture 2" descr="Prostate"/>
          <p:cNvPicPr>
            <a:picLocks noChangeAspect="1" noChangeArrowheads="1"/>
          </p:cNvPicPr>
          <p:nvPr/>
        </p:nvPicPr>
        <p:blipFill>
          <a:blip r:embed="rId2" cstate="print"/>
          <a:srcRect/>
          <a:stretch>
            <a:fillRect/>
          </a:stretch>
        </p:blipFill>
        <p:spPr bwMode="auto">
          <a:xfrm>
            <a:off x="1619672" y="1844824"/>
            <a:ext cx="5832648" cy="4157090"/>
          </a:xfrm>
          <a:prstGeom prst="rect">
            <a:avLst/>
          </a:prstGeom>
          <a:noFill/>
        </p:spPr>
      </p:pic>
      <p:sp>
        <p:nvSpPr>
          <p:cNvPr id="3" name="Espace réservé du numéro de diapositive 2"/>
          <p:cNvSpPr>
            <a:spLocks noGrp="1"/>
          </p:cNvSpPr>
          <p:nvPr>
            <p:ph type="sldNum" sz="quarter" idx="12"/>
          </p:nvPr>
        </p:nvSpPr>
        <p:spPr/>
        <p:txBody>
          <a:bodyPr/>
          <a:lstStyle/>
          <a:p>
            <a:fld id="{A39DFC1B-62D0-4DAC-A0D6-F1801BF5716A}" type="slidenum">
              <a:rPr lang="fr-FR" smtClean="0"/>
              <a:pPr/>
              <a:t>5</a:t>
            </a:fld>
            <a:endParaRPr lang="fr-FR"/>
          </a:p>
        </p:txBody>
      </p:sp>
    </p:spTree>
    <p:extLst>
      <p:ext uri="{BB962C8B-B14F-4D97-AF65-F5344CB8AC3E}">
        <p14:creationId xmlns:p14="http://schemas.microsoft.com/office/powerpoint/2010/main" val="134010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smtClean="0"/>
              <a:t>Diagnosis</a:t>
            </a:r>
            <a:r>
              <a:rPr lang="fr-FR" dirty="0" smtClean="0"/>
              <a:t> of prostate cancer</a:t>
            </a:r>
            <a:endParaRPr lang="en-US" dirty="0"/>
          </a:p>
        </p:txBody>
      </p:sp>
      <p:sp>
        <p:nvSpPr>
          <p:cNvPr id="14" name="Rectangle 13"/>
          <p:cNvSpPr/>
          <p:nvPr/>
        </p:nvSpPr>
        <p:spPr>
          <a:xfrm>
            <a:off x="323528" y="1340768"/>
            <a:ext cx="4572000" cy="1569660"/>
          </a:xfrm>
          <a:prstGeom prst="rect">
            <a:avLst/>
          </a:prstGeom>
        </p:spPr>
        <p:txBody>
          <a:bodyPr>
            <a:spAutoFit/>
          </a:bodyPr>
          <a:lstStyle/>
          <a:p>
            <a:r>
              <a:rPr lang="en-US" sz="1200" dirty="0" smtClean="0"/>
              <a:t>A doctor will perform a </a:t>
            </a:r>
            <a:r>
              <a:rPr lang="en-US" sz="1200" b="1" dirty="0" smtClean="0"/>
              <a:t>digital rectal examination</a:t>
            </a:r>
            <a:r>
              <a:rPr lang="en-US" sz="1200" dirty="0" smtClean="0"/>
              <a:t> of the prostate to feel for any abnormalities such as hardness or increased size. A doctor will also carry out a blood test to record levels </a:t>
            </a:r>
            <a:r>
              <a:rPr lang="en-US" sz="1200" dirty="0" err="1" smtClean="0"/>
              <a:t>of</a:t>
            </a:r>
            <a:r>
              <a:rPr lang="en-US" sz="1200" b="1" dirty="0" err="1" smtClean="0"/>
              <a:t>prostate</a:t>
            </a:r>
            <a:r>
              <a:rPr lang="en-US" sz="1200" b="1" dirty="0" smtClean="0"/>
              <a:t> specific antigen (PSA).</a:t>
            </a:r>
            <a:r>
              <a:rPr lang="en-US" sz="1200" dirty="0" smtClean="0"/>
              <a:t> PSA is a protein produced by both normal and cancerous prostate cells and high levels of PSA can be a sign of cancer. The PSA test identifies tumors that cannot be detected by digital rectal examination (about 30% of cases of all prostate cancers). Some cancers are detected during tests for </a:t>
            </a:r>
            <a:r>
              <a:rPr lang="en-US" sz="1200" b="1" dirty="0" smtClean="0"/>
              <a:t>benign prostate hypertrophy</a:t>
            </a:r>
            <a:r>
              <a:rPr lang="en-US" sz="1200" dirty="0" smtClean="0"/>
              <a:t>.</a:t>
            </a:r>
            <a:endParaRPr lang="fr-FR" sz="1200" dirty="0"/>
          </a:p>
        </p:txBody>
      </p:sp>
      <p:graphicFrame>
        <p:nvGraphicFramePr>
          <p:cNvPr id="15" name="Graphique 14"/>
          <p:cNvGraphicFramePr/>
          <p:nvPr/>
        </p:nvGraphicFramePr>
        <p:xfrm>
          <a:off x="5580112" y="1196752"/>
          <a:ext cx="3195072" cy="1787024"/>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1187624" y="3068960"/>
            <a:ext cx="5976664" cy="1200329"/>
          </a:xfrm>
          <a:prstGeom prst="rect">
            <a:avLst/>
          </a:prstGeom>
        </p:spPr>
        <p:txBody>
          <a:bodyPr wrap="square">
            <a:spAutoFit/>
          </a:bodyPr>
          <a:lstStyle/>
          <a:p>
            <a:r>
              <a:rPr lang="en-US" sz="1200" u="sng" dirty="0" smtClean="0"/>
              <a:t>An urologist may carry out further tests for confirm a prostate cancer diagnosis:</a:t>
            </a:r>
          </a:p>
          <a:p>
            <a:pPr marL="228600" indent="-228600">
              <a:buFont typeface="+mj-lt"/>
              <a:buAutoNum type="arabicPeriod"/>
            </a:pPr>
            <a:r>
              <a:rPr lang="en-US" sz="1200" b="1" dirty="0" smtClean="0"/>
              <a:t>Prostate biopsy</a:t>
            </a:r>
            <a:r>
              <a:rPr lang="en-US" sz="1200" dirty="0" smtClean="0"/>
              <a:t>: a sample of prostate tissue is removed with a fine needle for examination.</a:t>
            </a:r>
          </a:p>
          <a:p>
            <a:pPr marL="228600" indent="-228600">
              <a:buFont typeface="+mj-lt"/>
              <a:buAutoNum type="arabicPeriod"/>
            </a:pPr>
            <a:r>
              <a:rPr lang="en-US" sz="1200" b="1" dirty="0" smtClean="0"/>
              <a:t>MRI or CT scan: </a:t>
            </a:r>
            <a:r>
              <a:rPr lang="en-US" sz="1200" dirty="0" smtClean="0"/>
              <a:t>imaging of all body organs to detect for possible cancer in the lymph nodes, liver or other organs.</a:t>
            </a:r>
          </a:p>
          <a:p>
            <a:pPr marL="228600" indent="-228600">
              <a:buFont typeface="+mj-lt"/>
              <a:buAutoNum type="arabicPeriod"/>
            </a:pPr>
            <a:r>
              <a:rPr lang="en-US" sz="1200" b="1" dirty="0" smtClean="0"/>
              <a:t>Bone scan: </a:t>
            </a:r>
            <a:r>
              <a:rPr lang="en-US" sz="1200" dirty="0" smtClean="0"/>
              <a:t>imaging of all bones to check for any cancer in the bones.</a:t>
            </a:r>
            <a:endParaRPr lang="en-US" sz="1200" dirty="0"/>
          </a:p>
        </p:txBody>
      </p:sp>
      <p:grpSp>
        <p:nvGrpSpPr>
          <p:cNvPr id="19" name="Groupe 18"/>
          <p:cNvGrpSpPr/>
          <p:nvPr/>
        </p:nvGrpSpPr>
        <p:grpSpPr>
          <a:xfrm>
            <a:off x="1732430" y="5053266"/>
            <a:ext cx="727587" cy="1150375"/>
            <a:chOff x="3529781" y="4699819"/>
            <a:chExt cx="727587" cy="1150375"/>
          </a:xfrm>
        </p:grpSpPr>
        <p:sp>
          <p:nvSpPr>
            <p:cNvPr id="20" name="Ellipse 19"/>
            <p:cNvSpPr/>
            <p:nvPr/>
          </p:nvSpPr>
          <p:spPr>
            <a:xfrm>
              <a:off x="3529781" y="4699819"/>
              <a:ext cx="727587" cy="11503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p:cNvCxnSpPr>
              <a:stCxn id="20" idx="0"/>
              <a:endCxn id="20" idx="4"/>
            </p:cNvCxnSpPr>
            <p:nvPr/>
          </p:nvCxnSpPr>
          <p:spPr>
            <a:xfrm>
              <a:off x="3893575" y="4699819"/>
              <a:ext cx="0" cy="1150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3575050" y="5041900"/>
              <a:ext cx="647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568700" y="5486400"/>
              <a:ext cx="6477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1403648" y="4509120"/>
            <a:ext cx="804323" cy="338554"/>
          </a:xfrm>
          <a:prstGeom prst="rect">
            <a:avLst/>
          </a:prstGeom>
        </p:spPr>
        <p:txBody>
          <a:bodyPr wrap="none">
            <a:spAutoFit/>
          </a:bodyPr>
          <a:lstStyle/>
          <a:p>
            <a:r>
              <a:rPr lang="fr-FR" sz="1600" b="1" dirty="0" smtClean="0"/>
              <a:t>BIOPSY</a:t>
            </a:r>
            <a:endParaRPr lang="fr-FR" sz="1600" dirty="0"/>
          </a:p>
        </p:txBody>
      </p:sp>
      <p:sp>
        <p:nvSpPr>
          <p:cNvPr id="25" name="ZoneTexte 24"/>
          <p:cNvSpPr txBox="1"/>
          <p:nvPr/>
        </p:nvSpPr>
        <p:spPr>
          <a:xfrm>
            <a:off x="683568" y="5173097"/>
            <a:ext cx="1094131" cy="900246"/>
          </a:xfrm>
          <a:prstGeom prst="rect">
            <a:avLst/>
          </a:prstGeom>
          <a:noFill/>
        </p:spPr>
        <p:txBody>
          <a:bodyPr wrap="square" rtlCol="0">
            <a:spAutoFit/>
          </a:bodyPr>
          <a:lstStyle/>
          <a:p>
            <a:pPr algn="r"/>
            <a:r>
              <a:rPr lang="fr-FR" sz="1050" dirty="0" err="1" smtClean="0"/>
              <a:t>Bladder</a:t>
            </a:r>
            <a:r>
              <a:rPr lang="fr-FR" sz="1050" dirty="0" smtClean="0"/>
              <a:t> Neck</a:t>
            </a:r>
          </a:p>
          <a:p>
            <a:pPr algn="r"/>
            <a:endParaRPr lang="fr-FR" sz="1050" dirty="0" smtClean="0"/>
          </a:p>
          <a:p>
            <a:pPr algn="r"/>
            <a:r>
              <a:rPr lang="fr-FR" sz="1050" dirty="0" smtClean="0"/>
              <a:t>Middle</a:t>
            </a:r>
          </a:p>
          <a:p>
            <a:pPr algn="r"/>
            <a:endParaRPr lang="fr-FR" sz="1050" dirty="0" smtClean="0"/>
          </a:p>
          <a:p>
            <a:pPr algn="r"/>
            <a:r>
              <a:rPr lang="fr-FR" sz="1050" dirty="0" smtClean="0"/>
              <a:t>Apex</a:t>
            </a:r>
            <a:endParaRPr lang="fr-FR" sz="1050" dirty="0"/>
          </a:p>
        </p:txBody>
      </p:sp>
      <p:sp>
        <p:nvSpPr>
          <p:cNvPr id="26" name="Rectangle 25"/>
          <p:cNvSpPr/>
          <p:nvPr/>
        </p:nvSpPr>
        <p:spPr>
          <a:xfrm>
            <a:off x="2915816" y="5157192"/>
            <a:ext cx="3918155" cy="1015663"/>
          </a:xfrm>
          <a:prstGeom prst="rect">
            <a:avLst/>
          </a:prstGeom>
        </p:spPr>
        <p:txBody>
          <a:bodyPr wrap="square">
            <a:spAutoFit/>
          </a:bodyPr>
          <a:lstStyle/>
          <a:p>
            <a:r>
              <a:rPr lang="fr-FR" sz="1200" b="1" dirty="0" smtClean="0"/>
              <a:t>GLEASON : SCORE    </a:t>
            </a:r>
          </a:p>
          <a:p>
            <a:endParaRPr lang="fr-FR" sz="1200" dirty="0" smtClean="0"/>
          </a:p>
          <a:p>
            <a:r>
              <a:rPr lang="fr-FR" sz="1200" dirty="0" err="1" smtClean="0"/>
              <a:t>Sum</a:t>
            </a:r>
            <a:r>
              <a:rPr lang="fr-FR" sz="1200" dirty="0" smtClean="0"/>
              <a:t> of 2 </a:t>
            </a:r>
            <a:r>
              <a:rPr lang="fr-FR" sz="1200" dirty="0" err="1" smtClean="0"/>
              <a:t>samples</a:t>
            </a:r>
            <a:r>
              <a:rPr lang="fr-FR" sz="1200" dirty="0" smtClean="0"/>
              <a:t> scores (on a 1 to 5 </a:t>
            </a:r>
            <a:r>
              <a:rPr lang="fr-FR" sz="1200" dirty="0" err="1" smtClean="0"/>
              <a:t>scale</a:t>
            </a:r>
            <a:r>
              <a:rPr lang="fr-FR" sz="1200" dirty="0" smtClean="0"/>
              <a:t> for </a:t>
            </a:r>
            <a:r>
              <a:rPr lang="fr-FR" sz="1200" dirty="0" err="1" smtClean="0"/>
              <a:t>each</a:t>
            </a:r>
            <a:r>
              <a:rPr lang="fr-FR" sz="1200" dirty="0" smtClean="0"/>
              <a:t>)</a:t>
            </a:r>
          </a:p>
          <a:p>
            <a:r>
              <a:rPr lang="fr-FR" sz="1200" dirty="0" err="1" smtClean="0"/>
              <a:t>Result</a:t>
            </a:r>
            <a:r>
              <a:rPr lang="fr-FR" sz="1200" dirty="0" smtClean="0"/>
              <a:t> </a:t>
            </a:r>
            <a:r>
              <a:rPr lang="fr-FR" sz="1200" dirty="0" err="1" smtClean="0"/>
              <a:t>between</a:t>
            </a:r>
            <a:endParaRPr lang="fr-FR" sz="1200" dirty="0" smtClean="0"/>
          </a:p>
          <a:p>
            <a:r>
              <a:rPr lang="fr-FR" sz="1200" dirty="0" smtClean="0"/>
              <a:t>2 (</a:t>
            </a:r>
            <a:r>
              <a:rPr lang="fr-FR" sz="1200" dirty="0" err="1" smtClean="0"/>
              <a:t>low</a:t>
            </a:r>
            <a:r>
              <a:rPr lang="fr-FR" sz="1200" dirty="0" smtClean="0"/>
              <a:t> </a:t>
            </a:r>
            <a:r>
              <a:rPr lang="fr-FR" sz="1200" dirty="0" err="1" smtClean="0"/>
              <a:t>risk</a:t>
            </a:r>
            <a:r>
              <a:rPr lang="fr-FR" sz="1200" dirty="0" smtClean="0"/>
              <a:t>) - 10 (</a:t>
            </a:r>
            <a:r>
              <a:rPr lang="fr-FR" sz="1200" dirty="0" err="1" smtClean="0"/>
              <a:t>high</a:t>
            </a:r>
            <a:r>
              <a:rPr lang="fr-FR" sz="1200" dirty="0" smtClean="0"/>
              <a:t> </a:t>
            </a:r>
            <a:r>
              <a:rPr lang="fr-FR" sz="1200" dirty="0" err="1" smtClean="0"/>
              <a:t>risk</a:t>
            </a:r>
            <a:r>
              <a:rPr lang="fr-FR" sz="1200" dirty="0" smtClean="0"/>
              <a:t>) </a:t>
            </a:r>
            <a:endParaRPr lang="fr-FR" sz="1200" dirty="0"/>
          </a:p>
        </p:txBody>
      </p:sp>
      <p:sp>
        <p:nvSpPr>
          <p:cNvPr id="3" name="Espace réservé du numéro de diapositive 2"/>
          <p:cNvSpPr>
            <a:spLocks noGrp="1"/>
          </p:cNvSpPr>
          <p:nvPr>
            <p:ph type="sldNum" sz="quarter" idx="12"/>
          </p:nvPr>
        </p:nvSpPr>
        <p:spPr/>
        <p:txBody>
          <a:bodyPr/>
          <a:lstStyle/>
          <a:p>
            <a:fld id="{A39DFC1B-62D0-4DAC-A0D6-F1801BF5716A}" type="slidenum">
              <a:rPr lang="fr-FR" smtClean="0"/>
              <a:pPr/>
              <a:t>6</a:t>
            </a:fld>
            <a:endParaRPr lang="fr-FR"/>
          </a:p>
        </p:txBody>
      </p:sp>
    </p:spTree>
    <p:extLst>
      <p:ext uri="{BB962C8B-B14F-4D97-AF65-F5344CB8AC3E}">
        <p14:creationId xmlns:p14="http://schemas.microsoft.com/office/powerpoint/2010/main" val="134010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Classifiation</a:t>
            </a:r>
            <a:r>
              <a:rPr lang="en-US" dirty="0" smtClean="0"/>
              <a:t> of cancers</a:t>
            </a:r>
            <a:endParaRPr lang="en-US" dirty="0"/>
          </a:p>
        </p:txBody>
      </p:sp>
      <p:graphicFrame>
        <p:nvGraphicFramePr>
          <p:cNvPr id="4" name="Tableau 3"/>
          <p:cNvGraphicFramePr>
            <a:graphicFrameLocks noGrp="1"/>
          </p:cNvGraphicFramePr>
          <p:nvPr/>
        </p:nvGraphicFramePr>
        <p:xfrm>
          <a:off x="683568" y="3645024"/>
          <a:ext cx="7344816" cy="2016223"/>
        </p:xfrm>
        <a:graphic>
          <a:graphicData uri="http://schemas.openxmlformats.org/drawingml/2006/table">
            <a:tbl>
              <a:tblPr/>
              <a:tblGrid>
                <a:gridCol w="1080120"/>
                <a:gridCol w="6264696"/>
              </a:tblGrid>
              <a:tr h="450187">
                <a:tc gridSpan="2">
                  <a:txBody>
                    <a:bodyPr/>
                    <a:lstStyle/>
                    <a:p>
                      <a:pPr fontAlgn="t"/>
                      <a:r>
                        <a:rPr lang="en-US" sz="1200" b="1" dirty="0"/>
                        <a:t>Locally advanced prostate cancer (stages T3 and T4):</a:t>
                      </a:r>
                      <a:r>
                        <a:rPr lang="en-US" sz="1200" dirty="0"/>
                        <a:t> </a:t>
                      </a:r>
                      <a:br>
                        <a:rPr lang="en-US" sz="1200" dirty="0"/>
                      </a:br>
                      <a:r>
                        <a:rPr lang="en-US" sz="1200" dirty="0"/>
                        <a:t>the tumor spreads into surrounding organs</a:t>
                      </a:r>
                    </a:p>
                  </a:txBody>
                  <a:tcPr marL="19050" marR="19050" marT="19050" marB="19050">
                    <a:lnL w="9525" cap="flat" cmpd="sng" algn="ctr">
                      <a:solidFill>
                        <a:srgbClr val="DAE1E4"/>
                      </a:solidFill>
                      <a:prstDash val="solid"/>
                      <a:round/>
                      <a:headEnd type="none" w="med" len="med"/>
                      <a:tailEnd type="none" w="med" len="med"/>
                    </a:lnL>
                    <a:lnR w="9525" cap="flat" cmpd="sng" algn="ctr">
                      <a:solidFill>
                        <a:srgbClr val="DAE1E4"/>
                      </a:solidFill>
                      <a:prstDash val="solid"/>
                      <a:round/>
                      <a:headEnd type="none" w="med" len="med"/>
                      <a:tailEnd type="none" w="med" len="med"/>
                    </a:lnR>
                    <a:lnT w="9525" cap="flat" cmpd="sng" algn="ctr">
                      <a:solidFill>
                        <a:srgbClr val="DAE1E4"/>
                      </a:solidFill>
                      <a:prstDash val="solid"/>
                      <a:round/>
                      <a:headEnd type="none" w="med" len="med"/>
                      <a:tailEnd type="none" w="med" len="med"/>
                    </a:lnT>
                    <a:lnB w="9525" cap="flat" cmpd="sng" algn="ctr">
                      <a:solidFill>
                        <a:srgbClr val="DAE1E4"/>
                      </a:solidFill>
                      <a:prstDash val="solid"/>
                      <a:round/>
                      <a:headEnd type="none" w="med" len="med"/>
                      <a:tailEnd type="none" w="med" len="med"/>
                    </a:lnB>
                  </a:tcPr>
                </a:tc>
                <a:tc hMerge="1">
                  <a:txBody>
                    <a:bodyPr/>
                    <a:lstStyle/>
                    <a:p>
                      <a:endParaRPr lang="fr-FR"/>
                    </a:p>
                  </a:txBody>
                  <a:tcPr/>
                </a:tc>
              </a:tr>
              <a:tr h="783018">
                <a:tc>
                  <a:txBody>
                    <a:bodyPr/>
                    <a:lstStyle/>
                    <a:p>
                      <a:pPr fontAlgn="t"/>
                      <a:endParaRPr lang="fr-FR" sz="1200" dirty="0"/>
                    </a:p>
                  </a:txBody>
                  <a:tcPr marL="19050" marR="19050" marT="19050" marB="19050">
                    <a:lnL w="9525" cap="flat" cmpd="sng" algn="ctr">
                      <a:solidFill>
                        <a:srgbClr val="DAE1E4"/>
                      </a:solidFill>
                      <a:prstDash val="solid"/>
                      <a:round/>
                      <a:headEnd type="none" w="med" len="med"/>
                      <a:tailEnd type="none" w="med" len="med"/>
                    </a:lnL>
                    <a:lnR w="9525" cap="flat" cmpd="sng" algn="ctr">
                      <a:solidFill>
                        <a:srgbClr val="DAE1E4"/>
                      </a:solidFill>
                      <a:prstDash val="solid"/>
                      <a:round/>
                      <a:headEnd type="none" w="med" len="med"/>
                      <a:tailEnd type="none" w="med" len="med"/>
                    </a:lnR>
                    <a:lnT w="9525" cap="flat" cmpd="sng" algn="ctr">
                      <a:solidFill>
                        <a:srgbClr val="DAE1E4"/>
                      </a:solidFill>
                      <a:prstDash val="solid"/>
                      <a:round/>
                      <a:headEnd type="none" w="med" len="med"/>
                      <a:tailEnd type="none" w="med" len="med"/>
                    </a:lnT>
                    <a:lnB w="9525" cap="flat" cmpd="sng" algn="ctr">
                      <a:solidFill>
                        <a:srgbClr val="DAE1E4"/>
                      </a:solidFill>
                      <a:prstDash val="solid"/>
                      <a:round/>
                      <a:headEnd type="none" w="med" len="med"/>
                      <a:tailEnd type="none" w="med" len="med"/>
                    </a:lnB>
                  </a:tcPr>
                </a:tc>
                <a:tc>
                  <a:txBody>
                    <a:bodyPr/>
                    <a:lstStyle/>
                    <a:p>
                      <a:pPr fontAlgn="t"/>
                      <a:r>
                        <a:rPr lang="en-US" sz="1200" b="1" dirty="0"/>
                        <a:t>Stage T3</a:t>
                      </a:r>
                      <a:r>
                        <a:rPr lang="en-US" sz="1200" dirty="0"/>
                        <a:t/>
                      </a:r>
                      <a:br>
                        <a:rPr lang="en-US" sz="1200" dirty="0"/>
                      </a:br>
                      <a:r>
                        <a:rPr lang="en-US" sz="1200" dirty="0"/>
                        <a:t>The prostate cancer has spread to the shell of the prostate gland</a:t>
                      </a:r>
                      <a:r>
                        <a:rPr lang="en-US" sz="1200" dirty="0" smtClean="0"/>
                        <a:t>.</a:t>
                      </a:r>
                    </a:p>
                    <a:p>
                      <a:pPr fontAlgn="t"/>
                      <a:endParaRPr lang="en-US" sz="1200" dirty="0"/>
                    </a:p>
                  </a:txBody>
                  <a:tcPr marL="19050" marR="19050" marT="19050" marB="19050">
                    <a:lnL w="9525" cap="flat" cmpd="sng" algn="ctr">
                      <a:solidFill>
                        <a:srgbClr val="DAE1E4"/>
                      </a:solidFill>
                      <a:prstDash val="solid"/>
                      <a:round/>
                      <a:headEnd type="none" w="med" len="med"/>
                      <a:tailEnd type="none" w="med" len="med"/>
                    </a:lnL>
                    <a:lnR w="9525" cap="flat" cmpd="sng" algn="ctr">
                      <a:solidFill>
                        <a:srgbClr val="DAE1E4"/>
                      </a:solidFill>
                      <a:prstDash val="solid"/>
                      <a:round/>
                      <a:headEnd type="none" w="med" len="med"/>
                      <a:tailEnd type="none" w="med" len="med"/>
                    </a:lnR>
                    <a:lnT w="9525" cap="flat" cmpd="sng" algn="ctr">
                      <a:solidFill>
                        <a:srgbClr val="DAE1E4"/>
                      </a:solidFill>
                      <a:prstDash val="solid"/>
                      <a:round/>
                      <a:headEnd type="none" w="med" len="med"/>
                      <a:tailEnd type="none" w="med" len="med"/>
                    </a:lnT>
                    <a:lnB w="9525" cap="flat" cmpd="sng" algn="ctr">
                      <a:solidFill>
                        <a:srgbClr val="DAE1E4"/>
                      </a:solidFill>
                      <a:prstDash val="solid"/>
                      <a:round/>
                      <a:headEnd type="none" w="med" len="med"/>
                      <a:tailEnd type="none" w="med" len="med"/>
                    </a:lnB>
                  </a:tcPr>
                </a:tc>
              </a:tr>
              <a:tr h="783018">
                <a:tc>
                  <a:txBody>
                    <a:bodyPr/>
                    <a:lstStyle/>
                    <a:p>
                      <a:pPr fontAlgn="t"/>
                      <a:endParaRPr lang="fr-FR" sz="1200"/>
                    </a:p>
                  </a:txBody>
                  <a:tcPr marL="19050" marR="19050" marT="19050" marB="19050">
                    <a:lnL w="9525" cap="flat" cmpd="sng" algn="ctr">
                      <a:solidFill>
                        <a:srgbClr val="DAE1E4"/>
                      </a:solidFill>
                      <a:prstDash val="solid"/>
                      <a:round/>
                      <a:headEnd type="none" w="med" len="med"/>
                      <a:tailEnd type="none" w="med" len="med"/>
                    </a:lnL>
                    <a:lnR w="9525" cap="flat" cmpd="sng" algn="ctr">
                      <a:solidFill>
                        <a:srgbClr val="DAE1E4"/>
                      </a:solidFill>
                      <a:prstDash val="solid"/>
                      <a:round/>
                      <a:headEnd type="none" w="med" len="med"/>
                      <a:tailEnd type="none" w="med" len="med"/>
                    </a:lnR>
                    <a:lnT w="9525" cap="flat" cmpd="sng" algn="ctr">
                      <a:solidFill>
                        <a:srgbClr val="DAE1E4"/>
                      </a:solidFill>
                      <a:prstDash val="solid"/>
                      <a:round/>
                      <a:headEnd type="none" w="med" len="med"/>
                      <a:tailEnd type="none" w="med" len="med"/>
                    </a:lnT>
                    <a:lnB w="9525" cap="flat" cmpd="sng" algn="ctr">
                      <a:solidFill>
                        <a:srgbClr val="DAE1E4"/>
                      </a:solidFill>
                      <a:prstDash val="solid"/>
                      <a:round/>
                      <a:headEnd type="none" w="med" len="med"/>
                      <a:tailEnd type="none" w="med" len="med"/>
                    </a:lnB>
                  </a:tcPr>
                </a:tc>
                <a:tc>
                  <a:txBody>
                    <a:bodyPr/>
                    <a:lstStyle/>
                    <a:p>
                      <a:pPr fontAlgn="t"/>
                      <a:r>
                        <a:rPr lang="en-US" sz="1200" b="1" dirty="0"/>
                        <a:t>Stage T4</a:t>
                      </a:r>
                      <a:r>
                        <a:rPr lang="en-US" sz="1200" dirty="0"/>
                        <a:t/>
                      </a:r>
                      <a:br>
                        <a:rPr lang="en-US" sz="1200" dirty="0"/>
                      </a:br>
                      <a:r>
                        <a:rPr lang="en-US" sz="1200" dirty="0"/>
                        <a:t>The prostate cancer has spread outside the prostate and possibly to other organs</a:t>
                      </a:r>
                      <a:r>
                        <a:rPr lang="en-US" sz="1200" dirty="0" smtClean="0"/>
                        <a:t>.</a:t>
                      </a:r>
                    </a:p>
                    <a:p>
                      <a:pPr fontAlgn="t"/>
                      <a:endParaRPr lang="en-US" sz="1200" dirty="0"/>
                    </a:p>
                  </a:txBody>
                  <a:tcPr marL="19050" marR="19050" marT="19050" marB="19050">
                    <a:lnL w="9525" cap="flat" cmpd="sng" algn="ctr">
                      <a:solidFill>
                        <a:srgbClr val="DAE1E4"/>
                      </a:solidFill>
                      <a:prstDash val="solid"/>
                      <a:round/>
                      <a:headEnd type="none" w="med" len="med"/>
                      <a:tailEnd type="none" w="med" len="med"/>
                    </a:lnL>
                    <a:lnR w="9525" cap="flat" cmpd="sng" algn="ctr">
                      <a:solidFill>
                        <a:srgbClr val="DAE1E4"/>
                      </a:solidFill>
                      <a:prstDash val="solid"/>
                      <a:round/>
                      <a:headEnd type="none" w="med" len="med"/>
                      <a:tailEnd type="none" w="med" len="med"/>
                    </a:lnR>
                    <a:lnT w="9525" cap="flat" cmpd="sng" algn="ctr">
                      <a:solidFill>
                        <a:srgbClr val="DAE1E4"/>
                      </a:solidFill>
                      <a:prstDash val="solid"/>
                      <a:round/>
                      <a:headEnd type="none" w="med" len="med"/>
                      <a:tailEnd type="none" w="med" len="med"/>
                    </a:lnT>
                    <a:lnB w="9525" cap="flat" cmpd="sng" algn="ctr">
                      <a:solidFill>
                        <a:srgbClr val="DAE1E4"/>
                      </a:solidFill>
                      <a:prstDash val="solid"/>
                      <a:round/>
                      <a:headEnd type="none" w="med" len="med"/>
                      <a:tailEnd type="none" w="med" len="med"/>
                    </a:lnB>
                  </a:tcPr>
                </a:tc>
              </a:tr>
            </a:tbl>
          </a:graphicData>
        </a:graphic>
      </p:graphicFrame>
      <p:graphicFrame>
        <p:nvGraphicFramePr>
          <p:cNvPr id="6" name="Tableau 5"/>
          <p:cNvGraphicFramePr>
            <a:graphicFrameLocks noGrp="1"/>
          </p:cNvGraphicFramePr>
          <p:nvPr/>
        </p:nvGraphicFramePr>
        <p:xfrm>
          <a:off x="683569" y="1412776"/>
          <a:ext cx="7344815" cy="2088233"/>
        </p:xfrm>
        <a:graphic>
          <a:graphicData uri="http://schemas.openxmlformats.org/drawingml/2006/table">
            <a:tbl>
              <a:tblPr/>
              <a:tblGrid>
                <a:gridCol w="1080119"/>
                <a:gridCol w="6264696"/>
              </a:tblGrid>
              <a:tr h="434025">
                <a:tc gridSpan="2">
                  <a:txBody>
                    <a:bodyPr/>
                    <a:lstStyle/>
                    <a:p>
                      <a:pPr fontAlgn="t"/>
                      <a:r>
                        <a:rPr lang="en-US" sz="1200" b="1" dirty="0"/>
                        <a:t>Localized prostate cancer (stages T1 or T2):</a:t>
                      </a:r>
                      <a:br>
                        <a:rPr lang="en-US" sz="1200" b="1" dirty="0"/>
                      </a:br>
                      <a:r>
                        <a:rPr lang="en-US" sz="1200" dirty="0"/>
                        <a:t>the tumor is confined to the prostate (</a:t>
                      </a:r>
                      <a:r>
                        <a:rPr lang="en-US" sz="1200" dirty="0" err="1"/>
                        <a:t>intracapsular</a:t>
                      </a:r>
                      <a:r>
                        <a:rPr lang="en-US" sz="1200" dirty="0"/>
                        <a:t>)</a:t>
                      </a:r>
                    </a:p>
                  </a:txBody>
                  <a:tcPr marL="19050" marR="19050" marT="19050" marB="19050">
                    <a:lnL w="9525" cap="flat" cmpd="sng" algn="ctr">
                      <a:solidFill>
                        <a:srgbClr val="DAE1E4"/>
                      </a:solidFill>
                      <a:prstDash val="solid"/>
                      <a:round/>
                      <a:headEnd type="none" w="med" len="med"/>
                      <a:tailEnd type="none" w="med" len="med"/>
                    </a:lnL>
                    <a:lnR w="9525" cap="flat" cmpd="sng" algn="ctr">
                      <a:solidFill>
                        <a:srgbClr val="DAE1E4"/>
                      </a:solidFill>
                      <a:prstDash val="solid"/>
                      <a:round/>
                      <a:headEnd type="none" w="med" len="med"/>
                      <a:tailEnd type="none" w="med" len="med"/>
                    </a:lnR>
                    <a:lnT w="9525" cap="flat" cmpd="sng" algn="ctr">
                      <a:solidFill>
                        <a:srgbClr val="DAE1E4"/>
                      </a:solidFill>
                      <a:prstDash val="solid"/>
                      <a:round/>
                      <a:headEnd type="none" w="med" len="med"/>
                      <a:tailEnd type="none" w="med" len="med"/>
                    </a:lnT>
                    <a:lnB w="9525" cap="flat" cmpd="sng" algn="ctr">
                      <a:solidFill>
                        <a:srgbClr val="DAE1E4"/>
                      </a:solidFill>
                      <a:prstDash val="solid"/>
                      <a:round/>
                      <a:headEnd type="none" w="med" len="med"/>
                      <a:tailEnd type="none" w="med" len="med"/>
                    </a:lnB>
                  </a:tcPr>
                </a:tc>
                <a:tc hMerge="1">
                  <a:txBody>
                    <a:bodyPr/>
                    <a:lstStyle/>
                    <a:p>
                      <a:endParaRPr lang="fr-FR"/>
                    </a:p>
                  </a:txBody>
                  <a:tcPr/>
                </a:tc>
              </a:tr>
              <a:tr h="827104">
                <a:tc>
                  <a:txBody>
                    <a:bodyPr/>
                    <a:lstStyle/>
                    <a:p>
                      <a:pPr fontAlgn="t"/>
                      <a:endParaRPr lang="fr-FR" sz="1200" dirty="0"/>
                    </a:p>
                  </a:txBody>
                  <a:tcPr marL="19050" marR="19050" marT="19050" marB="19050">
                    <a:lnL w="9525" cap="flat" cmpd="sng" algn="ctr">
                      <a:solidFill>
                        <a:srgbClr val="DAE1E4"/>
                      </a:solidFill>
                      <a:prstDash val="solid"/>
                      <a:round/>
                      <a:headEnd type="none" w="med" len="med"/>
                      <a:tailEnd type="none" w="med" len="med"/>
                    </a:lnL>
                    <a:lnR w="9525" cap="flat" cmpd="sng" algn="ctr">
                      <a:solidFill>
                        <a:srgbClr val="DAE1E4"/>
                      </a:solidFill>
                      <a:prstDash val="solid"/>
                      <a:round/>
                      <a:headEnd type="none" w="med" len="med"/>
                      <a:tailEnd type="none" w="med" len="med"/>
                    </a:lnR>
                    <a:lnT w="9525" cap="flat" cmpd="sng" algn="ctr">
                      <a:solidFill>
                        <a:srgbClr val="DAE1E4"/>
                      </a:solidFill>
                      <a:prstDash val="solid"/>
                      <a:round/>
                      <a:headEnd type="none" w="med" len="med"/>
                      <a:tailEnd type="none" w="med" len="med"/>
                    </a:lnT>
                    <a:lnB w="9525" cap="flat" cmpd="sng" algn="ctr">
                      <a:solidFill>
                        <a:srgbClr val="DAE1E4"/>
                      </a:solidFill>
                      <a:prstDash val="solid"/>
                      <a:round/>
                      <a:headEnd type="none" w="med" len="med"/>
                      <a:tailEnd type="none" w="med" len="med"/>
                    </a:lnB>
                  </a:tcPr>
                </a:tc>
                <a:tc>
                  <a:txBody>
                    <a:bodyPr/>
                    <a:lstStyle/>
                    <a:p>
                      <a:pPr fontAlgn="t"/>
                      <a:r>
                        <a:rPr lang="en-US" sz="1200" b="1" dirty="0"/>
                        <a:t>Stage T1</a:t>
                      </a:r>
                      <a:r>
                        <a:rPr lang="en-US" sz="1200" dirty="0"/>
                        <a:t/>
                      </a:r>
                      <a:br>
                        <a:rPr lang="en-US" sz="1200" dirty="0"/>
                      </a:br>
                      <a:r>
                        <a:rPr lang="en-US" sz="1200" dirty="0"/>
                        <a:t>Only a few cells have turned cancerous and so cancer can only be detested via blood tests or a biopsy. The cancer is not revealed by a rectal examination.</a:t>
                      </a:r>
                    </a:p>
                  </a:txBody>
                  <a:tcPr marL="19050" marR="19050" marT="19050" marB="19050">
                    <a:lnL w="9525" cap="flat" cmpd="sng" algn="ctr">
                      <a:solidFill>
                        <a:srgbClr val="DAE1E4"/>
                      </a:solidFill>
                      <a:prstDash val="solid"/>
                      <a:round/>
                      <a:headEnd type="none" w="med" len="med"/>
                      <a:tailEnd type="none" w="med" len="med"/>
                    </a:lnL>
                    <a:lnR w="9525" cap="flat" cmpd="sng" algn="ctr">
                      <a:solidFill>
                        <a:srgbClr val="DAE1E4"/>
                      </a:solidFill>
                      <a:prstDash val="solid"/>
                      <a:round/>
                      <a:headEnd type="none" w="med" len="med"/>
                      <a:tailEnd type="none" w="med" len="med"/>
                    </a:lnR>
                    <a:lnT w="9525" cap="flat" cmpd="sng" algn="ctr">
                      <a:solidFill>
                        <a:srgbClr val="DAE1E4"/>
                      </a:solidFill>
                      <a:prstDash val="solid"/>
                      <a:round/>
                      <a:headEnd type="none" w="med" len="med"/>
                      <a:tailEnd type="none" w="med" len="med"/>
                    </a:lnT>
                    <a:lnB w="9525" cap="flat" cmpd="sng" algn="ctr">
                      <a:solidFill>
                        <a:srgbClr val="DAE1E4"/>
                      </a:solidFill>
                      <a:prstDash val="solid"/>
                      <a:round/>
                      <a:headEnd type="none" w="med" len="med"/>
                      <a:tailEnd type="none" w="med" len="med"/>
                    </a:lnB>
                  </a:tcPr>
                </a:tc>
              </a:tr>
              <a:tr h="827104">
                <a:tc>
                  <a:txBody>
                    <a:bodyPr/>
                    <a:lstStyle/>
                    <a:p>
                      <a:pPr fontAlgn="t"/>
                      <a:endParaRPr lang="fr-FR" sz="1200"/>
                    </a:p>
                  </a:txBody>
                  <a:tcPr marL="19050" marR="19050" marT="19050" marB="19050">
                    <a:lnL w="9525" cap="flat" cmpd="sng" algn="ctr">
                      <a:solidFill>
                        <a:srgbClr val="DAE1E4"/>
                      </a:solidFill>
                      <a:prstDash val="solid"/>
                      <a:round/>
                      <a:headEnd type="none" w="med" len="med"/>
                      <a:tailEnd type="none" w="med" len="med"/>
                    </a:lnL>
                    <a:lnR w="9525" cap="flat" cmpd="sng" algn="ctr">
                      <a:solidFill>
                        <a:srgbClr val="DAE1E4"/>
                      </a:solidFill>
                      <a:prstDash val="solid"/>
                      <a:round/>
                      <a:headEnd type="none" w="med" len="med"/>
                      <a:tailEnd type="none" w="med" len="med"/>
                    </a:lnR>
                    <a:lnT w="9525" cap="flat" cmpd="sng" algn="ctr">
                      <a:solidFill>
                        <a:srgbClr val="DAE1E4"/>
                      </a:solidFill>
                      <a:prstDash val="solid"/>
                      <a:round/>
                      <a:headEnd type="none" w="med" len="med"/>
                      <a:tailEnd type="none" w="med" len="med"/>
                    </a:lnT>
                    <a:lnB w="9525" cap="flat" cmpd="sng" algn="ctr">
                      <a:solidFill>
                        <a:srgbClr val="DAE1E4"/>
                      </a:solidFill>
                      <a:prstDash val="solid"/>
                      <a:round/>
                      <a:headEnd type="none" w="med" len="med"/>
                      <a:tailEnd type="none" w="med" len="med"/>
                    </a:lnB>
                  </a:tcPr>
                </a:tc>
                <a:tc>
                  <a:txBody>
                    <a:bodyPr/>
                    <a:lstStyle/>
                    <a:p>
                      <a:pPr fontAlgn="t"/>
                      <a:r>
                        <a:rPr lang="en-US" sz="1200" b="1" dirty="0"/>
                        <a:t>Stage T2</a:t>
                      </a:r>
                      <a:r>
                        <a:rPr lang="en-US" sz="1200" dirty="0"/>
                        <a:t/>
                      </a:r>
                      <a:br>
                        <a:rPr lang="en-US" sz="1200" dirty="0"/>
                      </a:br>
                      <a:r>
                        <a:rPr lang="en-US" sz="1200" dirty="0"/>
                        <a:t>The cancer is a little bigger and makes the prostate gland harder. A doctor can now detect the cancer during a rectal examination.</a:t>
                      </a:r>
                    </a:p>
                  </a:txBody>
                  <a:tcPr marL="19050" marR="19050" marT="19050" marB="19050">
                    <a:lnL w="9525" cap="flat" cmpd="sng" algn="ctr">
                      <a:solidFill>
                        <a:srgbClr val="DAE1E4"/>
                      </a:solidFill>
                      <a:prstDash val="solid"/>
                      <a:round/>
                      <a:headEnd type="none" w="med" len="med"/>
                      <a:tailEnd type="none" w="med" len="med"/>
                    </a:lnL>
                    <a:lnR w="9525" cap="flat" cmpd="sng" algn="ctr">
                      <a:solidFill>
                        <a:srgbClr val="DAE1E4"/>
                      </a:solidFill>
                      <a:prstDash val="solid"/>
                      <a:round/>
                      <a:headEnd type="none" w="med" len="med"/>
                      <a:tailEnd type="none" w="med" len="med"/>
                    </a:lnR>
                    <a:lnT w="9525" cap="flat" cmpd="sng" algn="ctr">
                      <a:solidFill>
                        <a:srgbClr val="DAE1E4"/>
                      </a:solidFill>
                      <a:prstDash val="solid"/>
                      <a:round/>
                      <a:headEnd type="none" w="med" len="med"/>
                      <a:tailEnd type="none" w="med" len="med"/>
                    </a:lnT>
                    <a:lnB w="9525" cap="flat" cmpd="sng" algn="ctr">
                      <a:solidFill>
                        <a:srgbClr val="DAE1E4"/>
                      </a:solidFill>
                      <a:prstDash val="solid"/>
                      <a:round/>
                      <a:headEnd type="none" w="med" len="med"/>
                      <a:tailEnd type="none" w="med" len="med"/>
                    </a:lnB>
                  </a:tcPr>
                </a:tc>
              </a:tr>
            </a:tbl>
          </a:graphicData>
        </a:graphic>
      </p:graphicFrame>
      <p:pic>
        <p:nvPicPr>
          <p:cNvPr id="7" name="Picture 2" descr="Prostate cancer stage T2"/>
          <p:cNvPicPr>
            <a:picLocks noChangeAspect="1" noChangeArrowheads="1"/>
          </p:cNvPicPr>
          <p:nvPr/>
        </p:nvPicPr>
        <p:blipFill>
          <a:blip r:embed="rId2" cstate="print"/>
          <a:srcRect/>
          <a:stretch>
            <a:fillRect/>
          </a:stretch>
        </p:blipFill>
        <p:spPr bwMode="auto">
          <a:xfrm>
            <a:off x="755576" y="2708920"/>
            <a:ext cx="809625" cy="638175"/>
          </a:xfrm>
          <a:prstGeom prst="rect">
            <a:avLst/>
          </a:prstGeom>
          <a:noFill/>
        </p:spPr>
      </p:pic>
      <p:pic>
        <p:nvPicPr>
          <p:cNvPr id="8" name="Picture 4" descr="Prostate cancer stage T3"/>
          <p:cNvPicPr>
            <a:picLocks noChangeAspect="1" noChangeArrowheads="1"/>
          </p:cNvPicPr>
          <p:nvPr/>
        </p:nvPicPr>
        <p:blipFill>
          <a:blip r:embed="rId3" cstate="print"/>
          <a:srcRect/>
          <a:stretch>
            <a:fillRect/>
          </a:stretch>
        </p:blipFill>
        <p:spPr bwMode="auto">
          <a:xfrm>
            <a:off x="755576" y="4149080"/>
            <a:ext cx="809625" cy="704850"/>
          </a:xfrm>
          <a:prstGeom prst="rect">
            <a:avLst/>
          </a:prstGeom>
          <a:noFill/>
        </p:spPr>
      </p:pic>
      <p:pic>
        <p:nvPicPr>
          <p:cNvPr id="9" name="Picture 7" descr="Prostate cancer stage T4"/>
          <p:cNvPicPr>
            <a:picLocks noChangeAspect="1" noChangeArrowheads="1"/>
          </p:cNvPicPr>
          <p:nvPr/>
        </p:nvPicPr>
        <p:blipFill>
          <a:blip r:embed="rId4" cstate="print"/>
          <a:srcRect/>
          <a:stretch>
            <a:fillRect/>
          </a:stretch>
        </p:blipFill>
        <p:spPr bwMode="auto">
          <a:xfrm>
            <a:off x="755576" y="4941168"/>
            <a:ext cx="819150" cy="704850"/>
          </a:xfrm>
          <a:prstGeom prst="rect">
            <a:avLst/>
          </a:prstGeom>
          <a:noFill/>
        </p:spPr>
      </p:pic>
      <p:pic>
        <p:nvPicPr>
          <p:cNvPr id="10" name="Picture 9" descr="Prostate cancer stage T1"/>
          <p:cNvPicPr>
            <a:picLocks noChangeAspect="1" noChangeArrowheads="1"/>
          </p:cNvPicPr>
          <p:nvPr/>
        </p:nvPicPr>
        <p:blipFill>
          <a:blip r:embed="rId5" cstate="print"/>
          <a:srcRect/>
          <a:stretch>
            <a:fillRect/>
          </a:stretch>
        </p:blipFill>
        <p:spPr bwMode="auto">
          <a:xfrm>
            <a:off x="668138" y="1916832"/>
            <a:ext cx="897063" cy="738759"/>
          </a:xfrm>
          <a:prstGeom prst="rect">
            <a:avLst/>
          </a:prstGeom>
          <a:noFill/>
        </p:spPr>
      </p:pic>
      <p:sp>
        <p:nvSpPr>
          <p:cNvPr id="3" name="Espace réservé du numéro de diapositive 2"/>
          <p:cNvSpPr>
            <a:spLocks noGrp="1"/>
          </p:cNvSpPr>
          <p:nvPr>
            <p:ph type="sldNum" sz="quarter" idx="12"/>
          </p:nvPr>
        </p:nvSpPr>
        <p:spPr/>
        <p:txBody>
          <a:bodyPr/>
          <a:lstStyle/>
          <a:p>
            <a:fld id="{A39DFC1B-62D0-4DAC-A0D6-F1801BF5716A}" type="slidenum">
              <a:rPr lang="fr-FR" smtClean="0"/>
              <a:pPr/>
              <a:t>7</a:t>
            </a:fld>
            <a:endParaRPr lang="fr-FR"/>
          </a:p>
        </p:txBody>
      </p:sp>
    </p:spTree>
    <p:extLst>
      <p:ext uri="{BB962C8B-B14F-4D97-AF65-F5344CB8AC3E}">
        <p14:creationId xmlns:p14="http://schemas.microsoft.com/office/powerpoint/2010/main" val="134010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Treatment of prostate cancer</a:t>
            </a:r>
            <a:endParaRPr lang="en-US" dirty="0"/>
          </a:p>
        </p:txBody>
      </p:sp>
      <p:sp>
        <p:nvSpPr>
          <p:cNvPr id="8" name="Rectangle 7"/>
          <p:cNvSpPr/>
          <p:nvPr/>
        </p:nvSpPr>
        <p:spPr>
          <a:xfrm>
            <a:off x="323528" y="1268760"/>
            <a:ext cx="8496944" cy="4154984"/>
          </a:xfrm>
          <a:prstGeom prst="rect">
            <a:avLst/>
          </a:prstGeom>
        </p:spPr>
        <p:txBody>
          <a:bodyPr wrap="square">
            <a:spAutoFit/>
          </a:bodyPr>
          <a:lstStyle/>
          <a:p>
            <a:r>
              <a:rPr lang="en-US" sz="1200" b="1" dirty="0" smtClean="0"/>
              <a:t>Surgery (radical prostatectomy)</a:t>
            </a:r>
            <a:r>
              <a:rPr lang="en-US" sz="1200" dirty="0" smtClean="0"/>
              <a:t/>
            </a:r>
            <a:br>
              <a:rPr lang="en-US" sz="1200" dirty="0" smtClean="0"/>
            </a:br>
            <a:r>
              <a:rPr lang="en-US" sz="1100" dirty="0" smtClean="0"/>
              <a:t>The whole prostate is removed with the seminal vesicles (which produce semen), the connected canals (which carry the sperm), part of the neck of the bladder and the surrounding lymph nodes. Surgery requires a general anesthesia and lasts about three to four hours.</a:t>
            </a:r>
            <a:endParaRPr lang="en-US" sz="1200" dirty="0" smtClean="0"/>
          </a:p>
          <a:p>
            <a:endParaRPr lang="en-US" sz="1200" b="1" dirty="0" smtClean="0"/>
          </a:p>
          <a:p>
            <a:r>
              <a:rPr lang="en-US" sz="1200" b="1" dirty="0" smtClean="0"/>
              <a:t>External radiotherapy (radiation therapy or EBRT)</a:t>
            </a:r>
            <a:r>
              <a:rPr lang="en-US" sz="1200" dirty="0" smtClean="0"/>
              <a:t/>
            </a:r>
            <a:br>
              <a:rPr lang="en-US" sz="1200" dirty="0" smtClean="0"/>
            </a:br>
            <a:r>
              <a:rPr lang="en-US" sz="1100" dirty="0" smtClean="0"/>
              <a:t>This treatment involves the use of radiation (very high energy rays) directed at the prostate gland to kill cancerous cells. Healthy cells have a special repair mechanism if affected by this type of radiation but cancer cells do not so are killed. Radiotherapy does not require anesthesia and treatment is generally given during regular visits over several weeks.</a:t>
            </a:r>
            <a:endParaRPr lang="en-US" sz="1200" dirty="0" smtClean="0"/>
          </a:p>
          <a:p>
            <a:endParaRPr lang="en-US" sz="1200" b="1" dirty="0" smtClean="0"/>
          </a:p>
          <a:p>
            <a:r>
              <a:rPr lang="en-US" sz="1200" b="1" dirty="0" err="1" smtClean="0"/>
              <a:t>Brachytherapy</a:t>
            </a:r>
            <a:r>
              <a:rPr lang="en-US" sz="1200" b="1" dirty="0" smtClean="0"/>
              <a:t> </a:t>
            </a:r>
            <a:r>
              <a:rPr lang="en-US" sz="1200" dirty="0" smtClean="0"/>
              <a:t/>
            </a:r>
            <a:br>
              <a:rPr lang="en-US" sz="1200" dirty="0" smtClean="0"/>
            </a:br>
            <a:r>
              <a:rPr lang="en-US" sz="1100" dirty="0" smtClean="0"/>
              <a:t>This treatment involves the implantation of tiny radioactive seeds directly into the prostate gland to irradiate and destroy the cancer cells.</a:t>
            </a:r>
            <a:endParaRPr lang="en-US" sz="1200" dirty="0" smtClean="0"/>
          </a:p>
          <a:p>
            <a:endParaRPr lang="en-US" sz="1200" b="1" dirty="0" smtClean="0"/>
          </a:p>
          <a:p>
            <a:r>
              <a:rPr lang="en-US" sz="1200" b="1" dirty="0" err="1" smtClean="0"/>
              <a:t>Cryotherapy</a:t>
            </a:r>
            <a:r>
              <a:rPr lang="en-US" sz="1200" dirty="0" smtClean="0"/>
              <a:t/>
            </a:r>
            <a:br>
              <a:rPr lang="en-US" sz="1200" dirty="0" smtClean="0"/>
            </a:br>
            <a:r>
              <a:rPr lang="en-US" sz="1100" dirty="0" smtClean="0"/>
              <a:t>Guided by ultrasound, the prostate gland is frozen solid killing the cancerous cells. The procedure is done under anesthesia and requires at least an overnight stay in hospital.</a:t>
            </a:r>
            <a:endParaRPr lang="en-US" sz="1200" dirty="0" smtClean="0"/>
          </a:p>
          <a:p>
            <a:endParaRPr lang="en-US" sz="1200" b="1" dirty="0" smtClean="0"/>
          </a:p>
          <a:p>
            <a:r>
              <a:rPr lang="en-US" sz="1200" b="1" smtClean="0"/>
              <a:t>Hormonal </a:t>
            </a:r>
            <a:r>
              <a:rPr lang="en-US" sz="1200" b="1" dirty="0" smtClean="0"/>
              <a:t>Therapy</a:t>
            </a:r>
          </a:p>
          <a:p>
            <a:endParaRPr lang="en-US" sz="1200" b="1" dirty="0" smtClean="0"/>
          </a:p>
          <a:p>
            <a:r>
              <a:rPr lang="en-US" sz="1200" b="1" dirty="0" smtClean="0"/>
              <a:t>High Intensity Focused Ultrasound</a:t>
            </a:r>
            <a:r>
              <a:rPr lang="en-US" sz="1200" dirty="0" smtClean="0"/>
              <a:t> </a:t>
            </a:r>
            <a:br>
              <a:rPr lang="en-US" sz="1200" dirty="0" smtClean="0"/>
            </a:br>
            <a:r>
              <a:rPr lang="en-US" sz="1100" b="1" dirty="0" smtClean="0"/>
              <a:t>High Intensity Focused Ultrasound (HIFU)</a:t>
            </a:r>
            <a:r>
              <a:rPr lang="en-US" sz="1100" dirty="0" smtClean="0"/>
              <a:t> is a </a:t>
            </a:r>
            <a:r>
              <a:rPr lang="en-US" sz="1100" b="1" dirty="0" smtClean="0"/>
              <a:t>minimally-invasive </a:t>
            </a:r>
            <a:r>
              <a:rPr lang="en-US" sz="1100" b="1" dirty="0" err="1" smtClean="0"/>
              <a:t>treatment</a:t>
            </a:r>
            <a:r>
              <a:rPr lang="en-US" sz="1100" dirty="0" err="1" smtClean="0"/>
              <a:t>for</a:t>
            </a:r>
            <a:r>
              <a:rPr lang="en-US" sz="1100" dirty="0" smtClean="0"/>
              <a:t> localized (contained) prostate cancer. Ultrasound waves are focused with extreme precision instantly and effectively destroying the targeted cancerous cells in the prostate. The ultrasound waves are delivered via a probe which is inserted into the rectum (back passage). The treatment lasts one to three hours and can be performed under general or spinal anesthesia.</a:t>
            </a:r>
            <a:endParaRPr lang="en-US" sz="1200" dirty="0"/>
          </a:p>
        </p:txBody>
      </p:sp>
      <p:sp>
        <p:nvSpPr>
          <p:cNvPr id="3" name="Espace réservé du numéro de diapositive 2"/>
          <p:cNvSpPr>
            <a:spLocks noGrp="1"/>
          </p:cNvSpPr>
          <p:nvPr>
            <p:ph type="sldNum" sz="quarter" idx="12"/>
          </p:nvPr>
        </p:nvSpPr>
        <p:spPr/>
        <p:txBody>
          <a:bodyPr/>
          <a:lstStyle/>
          <a:p>
            <a:fld id="{A39DFC1B-62D0-4DAC-A0D6-F1801BF5716A}" type="slidenum">
              <a:rPr lang="fr-FR" smtClean="0"/>
              <a:pPr/>
              <a:t>8</a:t>
            </a:fld>
            <a:endParaRPr lang="fr-FR"/>
          </a:p>
        </p:txBody>
      </p:sp>
    </p:spTree>
    <p:extLst>
      <p:ext uri="{BB962C8B-B14F-4D97-AF65-F5344CB8AC3E}">
        <p14:creationId xmlns:p14="http://schemas.microsoft.com/office/powerpoint/2010/main" val="134010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HIFU treatment: principle</a:t>
            </a:r>
            <a:endParaRPr lang="en-US" dirty="0"/>
          </a:p>
        </p:txBody>
      </p:sp>
      <p:pic>
        <p:nvPicPr>
          <p:cNvPr id="7" name="Picture 2" descr="C:\Users\HEM~1.EDA\AppData\Local\Temp\notes392B92\Sonde dynamic focus+prostate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83" t="-18576" r="-1" b="-18923"/>
          <a:stretch/>
        </p:blipFill>
        <p:spPr bwMode="auto">
          <a:xfrm>
            <a:off x="539552" y="1268760"/>
            <a:ext cx="2481590" cy="2543938"/>
          </a:xfrm>
          <a:prstGeom prst="ellipse">
            <a:avLst/>
          </a:prstGeom>
          <a:noFill/>
          <a:ln w="28575">
            <a:solidFill>
              <a:srgbClr val="005AA1"/>
            </a:solidFill>
          </a:ln>
          <a:extLst>
            <a:ext uri="{909E8E84-426E-40DD-AFC4-6F175D3DCCD1}">
              <a14:hiddenFill xmlns:a14="http://schemas.microsoft.com/office/drawing/2010/main">
                <a:solidFill>
                  <a:srgbClr val="FFFFFF"/>
                </a:solidFill>
              </a14:hiddenFill>
            </a:ext>
          </a:extLst>
        </p:spPr>
      </p:pic>
      <p:sp>
        <p:nvSpPr>
          <p:cNvPr id="3077" name="Rectangle 5"/>
          <p:cNvSpPr>
            <a:spLocks noChangeArrowheads="1"/>
          </p:cNvSpPr>
          <p:nvPr/>
        </p:nvSpPr>
        <p:spPr bwMode="auto">
          <a:xfrm>
            <a:off x="3275856" y="1279793"/>
            <a:ext cx="532859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The emission is based on a mechanical vibration of several piezoelectric transducers inducing waves and an acoustic pressure in the propagation medium.</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These acoustic waves, while crossing tissues, lose energy which is converted into heat.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The transducer presents an ellipsoidal form.</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By applying particular laws of phase to the electrical signals supplying the transducers, the point of focusing (called “Focal point”) can be changed dynamically from 32 mm to 67 mm.</a:t>
            </a:r>
            <a:endParaRPr kumimoji="0" lang="en-US" sz="3200" b="0" i="0" u="none" strike="noStrike" cap="none" normalizeH="0" baseline="0" dirty="0" smtClean="0">
              <a:ln>
                <a:noFill/>
              </a:ln>
              <a:solidFill>
                <a:schemeClr val="tx1"/>
              </a:solidFill>
              <a:effectLst/>
              <a:cs typeface="Arial" pitchFamily="34" charset="0"/>
            </a:endParaRPr>
          </a:p>
        </p:txBody>
      </p:sp>
      <p:pic>
        <p:nvPicPr>
          <p:cNvPr id="11" name="Imag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7160420" y="4945036"/>
            <a:ext cx="2138678" cy="978814"/>
          </a:xfrm>
          <a:prstGeom prst="rect">
            <a:avLst/>
          </a:prstGeom>
          <a:noFill/>
          <a:ln>
            <a:noFill/>
          </a:ln>
        </p:spPr>
      </p:pic>
      <p:sp>
        <p:nvSpPr>
          <p:cNvPr id="3078" name="Rectangle 6"/>
          <p:cNvSpPr>
            <a:spLocks noChangeArrowheads="1"/>
          </p:cNvSpPr>
          <p:nvPr/>
        </p:nvSpPr>
        <p:spPr bwMode="auto">
          <a:xfrm>
            <a:off x="323528" y="4386009"/>
            <a:ext cx="676875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The U/S prostate imaging is carried out using the U/S transducer laid out in the center of the treatment transducer.</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dirty="0" smtClean="0">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The U/S transducer is an electronic array at 7.5 MHz, making transversal plane images.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A scan in the longitudinal direction generates a series of transversal images which are combined to form a longitudinal view of the prostate. From these images, longitudinal sections are rebuilt as well as a precise three-dimensional volume of the prostate.</a:t>
            </a:r>
            <a:endParaRPr kumimoji="0" lang="en-US" sz="1400" b="0" i="0" u="none" strike="noStrike" cap="none" normalizeH="0" baseline="0" dirty="0" smtClean="0">
              <a:ln>
                <a:noFill/>
              </a:ln>
              <a:solidFill>
                <a:schemeClr val="tx1"/>
              </a:solidFill>
              <a:effectLst/>
              <a:cs typeface="Arial" pitchFamily="34" charset="0"/>
            </a:endParaRPr>
          </a:p>
        </p:txBody>
      </p:sp>
      <p:sp>
        <p:nvSpPr>
          <p:cNvPr id="3" name="Espace réservé du numéro de diapositive 2"/>
          <p:cNvSpPr>
            <a:spLocks noGrp="1"/>
          </p:cNvSpPr>
          <p:nvPr>
            <p:ph type="sldNum" sz="quarter" idx="12"/>
          </p:nvPr>
        </p:nvSpPr>
        <p:spPr/>
        <p:txBody>
          <a:bodyPr/>
          <a:lstStyle/>
          <a:p>
            <a:fld id="{A39DFC1B-62D0-4DAC-A0D6-F1801BF5716A}" type="slidenum">
              <a:rPr lang="fr-FR" smtClean="0"/>
              <a:pPr/>
              <a:t>9</a:t>
            </a:fld>
            <a:endParaRPr lang="fr-FR"/>
          </a:p>
        </p:txBody>
      </p:sp>
    </p:spTree>
    <p:extLst>
      <p:ext uri="{BB962C8B-B14F-4D97-AF65-F5344CB8AC3E}">
        <p14:creationId xmlns:p14="http://schemas.microsoft.com/office/powerpoint/2010/main" val="134010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6284</TotalTime>
  <Words>558</Words>
  <Application>Microsoft Office PowerPoint</Application>
  <PresentationFormat>Affichage à l'écran (4:3)</PresentationFormat>
  <Paragraphs>121</Paragraphs>
  <Slides>13</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Calibri</vt:lpstr>
      <vt:lpstr>Trebuchet MS</vt:lpstr>
      <vt:lpstr>Conception personnalisée</vt:lpstr>
      <vt:lpstr>Présentation PowerPoint</vt:lpstr>
      <vt:lpstr>Technical Training</vt:lpstr>
      <vt:lpstr>Présentation PowerPoint</vt:lpstr>
      <vt:lpstr>Some history</vt:lpstr>
      <vt:lpstr>Anatomy: protate and bladder</vt:lpstr>
      <vt:lpstr>Diagnosis of prostate cancer</vt:lpstr>
      <vt:lpstr>Classifiation of cancers</vt:lpstr>
      <vt:lpstr>Treatment of prostate cancer</vt:lpstr>
      <vt:lpstr>HIFU treatment: principle</vt:lpstr>
      <vt:lpstr>U/S Scanner views:</vt:lpstr>
      <vt:lpstr>Treatment planning: prostate division</vt:lpstr>
      <vt:lpstr>Treatment probe</vt:lpstr>
      <vt:lpstr>Treatment planning: prostate division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Focal-One</dc:title>
  <dc:creator>Hugo EMBERT</dc:creator>
  <cp:lastModifiedBy>Thiebaud MANSUY</cp:lastModifiedBy>
  <cp:revision>200</cp:revision>
  <cp:lastPrinted>2016-03-18T17:46:04Z</cp:lastPrinted>
  <dcterms:created xsi:type="dcterms:W3CDTF">2013-01-21T16:39:31Z</dcterms:created>
  <dcterms:modified xsi:type="dcterms:W3CDTF">2016-10-14T14:34:23Z</dcterms:modified>
</cp:coreProperties>
</file>