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44" autoAdjust="0"/>
    <p:restoredTop sz="94660"/>
  </p:normalViewPr>
  <p:slideViewPr>
    <p:cSldViewPr snapToGrid="0">
      <p:cViewPr varScale="1">
        <p:scale>
          <a:sx n="97" d="100"/>
          <a:sy n="97" d="100"/>
        </p:scale>
        <p:origin x="3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on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6" name="AutoShape 6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2133600" y="3276600"/>
            <a:ext cx="8940800" cy="0"/>
          </a:xfrm>
          <a:prstGeom prst="line">
            <a:avLst/>
          </a:prstGeom>
          <a:noFill/>
          <a:ln w="4445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–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9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32000" y="1981200"/>
            <a:ext cx="9042400" cy="111283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Cliquez et modifiez le titre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3505200"/>
            <a:ext cx="9042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de-DE"/>
              <a:t>Cliquez pour modifier le style des sous-titres du masque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D2FF6-F70A-4806-A45B-242B3D33CB81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94165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51EBF-2D7C-4C60-A186-6F19B7AFBB22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80520113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38126-B27D-43E3-B77E-038D0AB182B6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15278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AF8D2-FFE7-4C81-A4FE-CB4E9C5BB34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33899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1422400" y="1066800"/>
            <a:ext cx="10221384" cy="49530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11035-7015-4249-8117-C0980989BA05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22803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B8486-5BC5-41BE-BA71-200D69301D8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5162471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1727E-7E6C-4463-9B9F-C1515890658E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6571725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7370F-8042-4A35-8F7A-444769D27B13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179269798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57306-60B8-4690-9BAF-F585E099B68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80090403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422401" y="22860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1422401" y="42291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8394B-939B-4E0A-8C84-A319EAE07B0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90763798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27" name="AutoShape 3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1066800"/>
            <a:ext cx="102213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2286000"/>
            <a:ext cx="10221384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72800" y="65532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6042F2D6-1620-4E45-B0C9-B0AE2EE7AD09}" type="slidenum">
              <a:rPr lang="fr-FR">
                <a:solidFill>
                  <a:srgbClr val="FFFFFF"/>
                </a:solidFill>
              </a:rPr>
              <a:pPr fontAlgn="base"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pic>
        <p:nvPicPr>
          <p:cNvPr id="4104" name="Picture 8" descr="logoEShNG"/>
          <p:cNvPicPr>
            <a:picLocks noChangeAspect="1" noChangeArrowheads="1"/>
          </p:cNvPicPr>
          <p:nvPr userDrawn="1"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30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801" y="60326"/>
            <a:ext cx="1521884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10160000" y="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0"/>
            <a:ext cx="22352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none" lIns="162000" tIns="54000" rIns="91440" bIns="4572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 i="1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 flipH="1">
            <a:off x="0" y="304800"/>
            <a:ext cx="12192000" cy="228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- 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13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01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838200" indent="-3810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"/>
        <a:defRPr sz="2000">
          <a:solidFill>
            <a:schemeClr val="tx1"/>
          </a:solidFill>
          <a:latin typeface="+mn-lt"/>
        </a:defRPr>
      </a:lvl2pPr>
      <a:lvl3pPr marL="1219200" indent="-3048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76400" indent="-304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1600" i="1">
          <a:solidFill>
            <a:schemeClr val="bg2"/>
          </a:solidFill>
          <a:latin typeface="+mn-lt"/>
        </a:defRPr>
      </a:lvl4pPr>
      <a:lvl5pPr marL="2133600" indent="-3048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5pPr>
      <a:lvl6pPr marL="25908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6pPr>
      <a:lvl7pPr marL="30480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7pPr>
      <a:lvl8pPr marL="35052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8pPr>
      <a:lvl9pPr marL="39624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E4BF047-004E-4B67-BD26-58863FE749BE}" type="slidenum">
              <a:rPr lang="fr-FR" altLang="fr-FR" smtClean="0">
                <a:solidFill>
                  <a:srgbClr val="FFFFFF"/>
                </a:solidFill>
                <a:ea typeface="ＭＳ Ｐゴシック" pitchFamily="34" charset="-128"/>
              </a:rPr>
              <a:pPr eaLnBrk="1" hangingPunct="1"/>
              <a:t>1</a:t>
            </a:fld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7413" name="Espace réservé du pied de page 4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08264"/>
            <a:ext cx="2421082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i="1" u="sng" dirty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probe not connected error message</a:t>
            </a:r>
            <a:endParaRPr lang="fr-FR" sz="800" i="1" u="sng" dirty="0">
              <a:solidFill>
                <a:schemeClr val="tx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" name="Organigramme : Données 21"/>
          <p:cNvSpPr/>
          <p:nvPr/>
        </p:nvSpPr>
        <p:spPr>
          <a:xfrm>
            <a:off x="198004" y="997527"/>
            <a:ext cx="1839191" cy="1314447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Check that the probe is well connected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800" dirty="0">
                <a:solidFill>
                  <a:schemeClr val="tx1"/>
                </a:solidFill>
              </a:rPr>
              <a:t> </a:t>
            </a:r>
            <a:r>
              <a:rPr lang="fr-FR" sz="800" dirty="0" smtClean="0">
                <a:solidFill>
                  <a:schemeClr val="tx1"/>
                </a:solidFill>
              </a:rPr>
              <a:t>Change the probe or contact ECHOSENS service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25" name="Organigramme : Données 24"/>
          <p:cNvSpPr/>
          <p:nvPr/>
        </p:nvSpPr>
        <p:spPr>
          <a:xfrm>
            <a:off x="4268829" y="3294779"/>
            <a:ext cx="1839191" cy="1266186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tx1"/>
                </a:solidFill>
              </a:rPr>
              <a:t>Check </a:t>
            </a:r>
            <a:r>
              <a:rPr lang="fr-FR" sz="800" b="1" dirty="0" err="1" smtClean="0">
                <a:solidFill>
                  <a:schemeClr val="tx1"/>
                </a:solidFill>
              </a:rPr>
              <a:t>that</a:t>
            </a:r>
            <a:r>
              <a:rPr lang="fr-FR" sz="800" b="1" dirty="0" smtClean="0">
                <a:solidFill>
                  <a:schemeClr val="tx1"/>
                </a:solidFill>
              </a:rPr>
              <a:t> probe </a:t>
            </a:r>
            <a:r>
              <a:rPr lang="fr-FR" sz="800" b="1" dirty="0" err="1" smtClean="0">
                <a:solidFill>
                  <a:schemeClr val="tx1"/>
                </a:solidFill>
              </a:rPr>
              <a:t>connector</a:t>
            </a:r>
            <a:r>
              <a:rPr lang="fr-FR" sz="800" b="1" dirty="0" smtClean="0">
                <a:solidFill>
                  <a:schemeClr val="tx1"/>
                </a:solidFill>
              </a:rPr>
              <a:t> pins are not </a:t>
            </a:r>
            <a:r>
              <a:rPr lang="fr-FR" sz="800" b="1" dirty="0" err="1" smtClean="0">
                <a:solidFill>
                  <a:schemeClr val="tx1"/>
                </a:solidFill>
              </a:rPr>
              <a:t>damaged</a:t>
            </a:r>
            <a:endParaRPr lang="fr-FR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8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800" dirty="0">
                <a:solidFill>
                  <a:schemeClr val="tx1"/>
                </a:solidFill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</a:rPr>
              <a:t>Rebend</a:t>
            </a:r>
            <a:r>
              <a:rPr lang="fr-FR" sz="800" dirty="0" smtClean="0">
                <a:solidFill>
                  <a:schemeClr val="tx1"/>
                </a:solidFill>
              </a:rPr>
              <a:t> the pins or </a:t>
            </a:r>
            <a:r>
              <a:rPr lang="fr-FR" sz="800" dirty="0" err="1" smtClean="0">
                <a:solidFill>
                  <a:schemeClr val="tx1"/>
                </a:solidFill>
              </a:rPr>
              <a:t>send</a:t>
            </a:r>
            <a:r>
              <a:rPr lang="fr-FR" sz="800" dirty="0" smtClean="0">
                <a:solidFill>
                  <a:schemeClr val="tx1"/>
                </a:solidFill>
              </a:rPr>
              <a:t> the probe to ECHOSENS service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fr-FR" sz="800" b="1" dirty="0">
              <a:solidFill>
                <a:schemeClr val="tx1"/>
              </a:solidFill>
            </a:endParaRPr>
          </a:p>
        </p:txBody>
      </p:sp>
      <p:sp>
        <p:nvSpPr>
          <p:cNvPr id="27" name="Organigramme : Données 26"/>
          <p:cNvSpPr/>
          <p:nvPr/>
        </p:nvSpPr>
        <p:spPr>
          <a:xfrm>
            <a:off x="7633279" y="3310805"/>
            <a:ext cx="1839191" cy="165605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</a:rPr>
              <a:t>Check the voltage value of the REGANA board (step 2 to 4)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800" dirty="0">
                <a:solidFill>
                  <a:schemeClr val="tx1"/>
                </a:solidFill>
              </a:rPr>
              <a:t>Change the </a:t>
            </a:r>
            <a:r>
              <a:rPr lang="en-US" sz="800" dirty="0" err="1">
                <a:solidFill>
                  <a:schemeClr val="tx1"/>
                </a:solidFill>
              </a:rPr>
              <a:t>elastography</a:t>
            </a:r>
            <a:r>
              <a:rPr lang="en-US" sz="800" dirty="0">
                <a:solidFill>
                  <a:schemeClr val="tx1"/>
                </a:solidFill>
              </a:rPr>
              <a:t> module</a:t>
            </a:r>
            <a:r>
              <a:rPr lang="en-US" sz="800" b="1" dirty="0">
                <a:solidFill>
                  <a:schemeClr val="tx1"/>
                </a:solidFill>
              </a:rPr>
              <a:t> </a:t>
            </a:r>
            <a:r>
              <a:rPr lang="en-US" sz="800" dirty="0">
                <a:solidFill>
                  <a:schemeClr val="tx1"/>
                </a:solidFill>
              </a:rPr>
              <a:t>(see page 42 of E100M011</a:t>
            </a:r>
            <a:r>
              <a:rPr lang="fr-FR" sz="800" dirty="0" err="1">
                <a:solidFill>
                  <a:schemeClr val="tx1"/>
                </a:solidFill>
              </a:rPr>
              <a:t>manual</a:t>
            </a:r>
            <a:r>
              <a:rPr lang="en-US" sz="800">
                <a:solidFill>
                  <a:schemeClr val="tx1"/>
                </a:solidFill>
              </a:rPr>
              <a:t> or movie 3)</a:t>
            </a:r>
            <a:endParaRPr lang="en-US" sz="800" b="1">
              <a:solidFill>
                <a:schemeClr val="tx1"/>
              </a:solidFill>
            </a:endParaRPr>
          </a:p>
          <a:p>
            <a:pPr marL="171450" indent="-171450" algn="ctr">
              <a:buFont typeface="Wingdings" panose="05000000000000000000" pitchFamily="2" charset="2"/>
              <a:buChar char="à"/>
            </a:pPr>
            <a:endParaRPr lang="en-US" sz="800" dirty="0" smtClean="0">
              <a:solidFill>
                <a:schemeClr val="tx1"/>
              </a:solidFill>
            </a:endParaRPr>
          </a:p>
          <a:p>
            <a:pPr marL="171450" indent="-171450" algn="ctr">
              <a:buFont typeface="Wingdings" panose="05000000000000000000" pitchFamily="2" charset="2"/>
              <a:buChar char="à"/>
            </a:pP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30" name="Organigramme : Terminateur 29"/>
          <p:cNvSpPr/>
          <p:nvPr/>
        </p:nvSpPr>
        <p:spPr>
          <a:xfrm>
            <a:off x="1379223" y="2614610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sp>
        <p:nvSpPr>
          <p:cNvPr id="31" name="Organigramme : Terminateur 30"/>
          <p:cNvSpPr/>
          <p:nvPr/>
        </p:nvSpPr>
        <p:spPr>
          <a:xfrm>
            <a:off x="6231325" y="4071290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cxnSp>
        <p:nvCxnSpPr>
          <p:cNvPr id="29" name="Connecteur en angle 28"/>
          <p:cNvCxnSpPr>
            <a:stCxn id="22" idx="3"/>
            <a:endCxn id="30" idx="1"/>
          </p:cNvCxnSpPr>
          <p:nvPr/>
        </p:nvCxnSpPr>
        <p:spPr>
          <a:xfrm rot="16200000" flipH="1">
            <a:off x="971363" y="2274290"/>
            <a:ext cx="370176" cy="44554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en angle 37"/>
          <p:cNvCxnSpPr>
            <a:endCxn id="31" idx="1"/>
          </p:cNvCxnSpPr>
          <p:nvPr/>
        </p:nvCxnSpPr>
        <p:spPr>
          <a:xfrm>
            <a:off x="5876928" y="4138830"/>
            <a:ext cx="354397" cy="127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en angle 41"/>
          <p:cNvCxnSpPr>
            <a:stCxn id="31" idx="3"/>
          </p:cNvCxnSpPr>
          <p:nvPr/>
        </p:nvCxnSpPr>
        <p:spPr>
          <a:xfrm flipV="1">
            <a:off x="7052207" y="3844413"/>
            <a:ext cx="823432" cy="29441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>
            <a:stCxn id="30" idx="3"/>
          </p:cNvCxnSpPr>
          <p:nvPr/>
        </p:nvCxnSpPr>
        <p:spPr>
          <a:xfrm flipV="1">
            <a:off x="2200105" y="2671283"/>
            <a:ext cx="319689" cy="10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25" idx="0"/>
          </p:cNvCxnSpPr>
          <p:nvPr/>
        </p:nvCxnSpPr>
        <p:spPr>
          <a:xfrm flipV="1">
            <a:off x="5372344" y="1436542"/>
            <a:ext cx="9281" cy="18582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>
            <a:stCxn id="27" idx="1"/>
          </p:cNvCxnSpPr>
          <p:nvPr/>
        </p:nvCxnSpPr>
        <p:spPr>
          <a:xfrm flipV="1">
            <a:off x="8552875" y="1357747"/>
            <a:ext cx="0" cy="1953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rganigramme : Terminateur 62"/>
          <p:cNvSpPr/>
          <p:nvPr/>
        </p:nvSpPr>
        <p:spPr>
          <a:xfrm>
            <a:off x="10761518" y="1234789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cxnSp>
        <p:nvCxnSpPr>
          <p:cNvPr id="62" name="Connecteur droit avec flèche 61"/>
          <p:cNvCxnSpPr/>
          <p:nvPr/>
        </p:nvCxnSpPr>
        <p:spPr>
          <a:xfrm flipV="1">
            <a:off x="1789664" y="1278948"/>
            <a:ext cx="8908242" cy="157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08" name="ZoneTexte 17407"/>
          <p:cNvSpPr txBox="1"/>
          <p:nvPr/>
        </p:nvSpPr>
        <p:spPr>
          <a:xfrm>
            <a:off x="624609" y="661326"/>
            <a:ext cx="1610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ACTIONS</a:t>
            </a:r>
            <a:endParaRPr lang="fr-FR" dirty="0"/>
          </a:p>
        </p:txBody>
      </p:sp>
      <p:sp>
        <p:nvSpPr>
          <p:cNvPr id="24" name="Organigramme : Données 23"/>
          <p:cNvSpPr/>
          <p:nvPr/>
        </p:nvSpPr>
        <p:spPr>
          <a:xfrm>
            <a:off x="2266227" y="2297197"/>
            <a:ext cx="1839191" cy="1266186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tx1"/>
                </a:solidFill>
              </a:rPr>
              <a:t>Reboot the </a:t>
            </a:r>
            <a:r>
              <a:rPr lang="fr-FR" sz="800" b="1" dirty="0" err="1" smtClean="0">
                <a:solidFill>
                  <a:schemeClr val="tx1"/>
                </a:solidFill>
              </a:rPr>
              <a:t>equipment</a:t>
            </a:r>
            <a:r>
              <a:rPr lang="fr-FR" sz="800" b="1" dirty="0" smtClean="0">
                <a:solidFill>
                  <a:schemeClr val="tx1"/>
                </a:solidFill>
              </a:rPr>
              <a:t> in case the </a:t>
            </a:r>
            <a:r>
              <a:rPr lang="fr-FR" sz="800" b="1" dirty="0" err="1" smtClean="0">
                <a:solidFill>
                  <a:schemeClr val="tx1"/>
                </a:solidFill>
              </a:rPr>
              <a:t>device</a:t>
            </a:r>
            <a:r>
              <a:rPr lang="fr-FR" sz="800" b="1" dirty="0" smtClean="0">
                <a:solidFill>
                  <a:schemeClr val="tx1"/>
                </a:solidFill>
              </a:rPr>
              <a:t> </a:t>
            </a:r>
            <a:r>
              <a:rPr lang="fr-FR" sz="800" b="1" dirty="0" err="1" smtClean="0">
                <a:solidFill>
                  <a:schemeClr val="tx1"/>
                </a:solidFill>
              </a:rPr>
              <a:t>is</a:t>
            </a:r>
            <a:r>
              <a:rPr lang="fr-FR" sz="800" b="1" dirty="0" smtClean="0">
                <a:solidFill>
                  <a:schemeClr val="tx1"/>
                </a:solidFill>
              </a:rPr>
              <a:t> in a </a:t>
            </a:r>
            <a:r>
              <a:rPr lang="fr-FR" sz="800" b="1" dirty="0" err="1" smtClean="0">
                <a:solidFill>
                  <a:schemeClr val="tx1"/>
                </a:solidFill>
              </a:rPr>
              <a:t>temporary</a:t>
            </a:r>
            <a:r>
              <a:rPr lang="fr-FR" sz="800" b="1" dirty="0" smtClean="0">
                <a:solidFill>
                  <a:schemeClr val="tx1"/>
                </a:solidFill>
              </a:rPr>
              <a:t> </a:t>
            </a:r>
            <a:r>
              <a:rPr lang="fr-FR" sz="800" b="1" dirty="0" err="1" smtClean="0">
                <a:solidFill>
                  <a:schemeClr val="tx1"/>
                </a:solidFill>
              </a:rPr>
              <a:t>unstable</a:t>
            </a:r>
            <a:r>
              <a:rPr lang="fr-FR" sz="800" b="1" dirty="0" smtClean="0">
                <a:solidFill>
                  <a:schemeClr val="tx1"/>
                </a:solidFill>
              </a:rPr>
              <a:t> state</a:t>
            </a:r>
          </a:p>
          <a:p>
            <a:pPr algn="ctr"/>
            <a:endParaRPr lang="fr-FR" sz="800" b="1" dirty="0">
              <a:solidFill>
                <a:schemeClr val="tx1"/>
              </a:solidFill>
            </a:endParaRPr>
          </a:p>
        </p:txBody>
      </p:sp>
      <p:cxnSp>
        <p:nvCxnSpPr>
          <p:cNvPr id="26" name="Connecteur droit avec flèche 25"/>
          <p:cNvCxnSpPr/>
          <p:nvPr/>
        </p:nvCxnSpPr>
        <p:spPr>
          <a:xfrm>
            <a:off x="3811270" y="3466214"/>
            <a:ext cx="767766" cy="971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05150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 verticale">
  <a:themeElements>
    <a:clrScheme name="Bande verticale 1">
      <a:dk1>
        <a:srgbClr val="101F31"/>
      </a:dk1>
      <a:lt1>
        <a:srgbClr val="FFFFFF"/>
      </a:lt1>
      <a:dk2>
        <a:srgbClr val="92A7B0"/>
      </a:dk2>
      <a:lt2>
        <a:srgbClr val="5F778F"/>
      </a:lt2>
      <a:accent1>
        <a:srgbClr val="CFDADC"/>
      </a:accent1>
      <a:accent2>
        <a:srgbClr val="E37823"/>
      </a:accent2>
      <a:accent3>
        <a:srgbClr val="FFFFFF"/>
      </a:accent3>
      <a:accent4>
        <a:srgbClr val="0C1928"/>
      </a:accent4>
      <a:accent5>
        <a:srgbClr val="E4EAEB"/>
      </a:accent5>
      <a:accent6>
        <a:srgbClr val="CE6C1F"/>
      </a:accent6>
      <a:hlink>
        <a:srgbClr val="2B5797"/>
      </a:hlink>
      <a:folHlink>
        <a:srgbClr val="6788CA"/>
      </a:folHlink>
    </a:clrScheme>
    <a:fontScheme name="Bande vertica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nde verticale 1">
        <a:dk1>
          <a:srgbClr val="101F31"/>
        </a:dk1>
        <a:lt1>
          <a:srgbClr val="FFFFFF"/>
        </a:lt1>
        <a:dk2>
          <a:srgbClr val="92A7B0"/>
        </a:dk2>
        <a:lt2>
          <a:srgbClr val="5F778F"/>
        </a:lt2>
        <a:accent1>
          <a:srgbClr val="CFDADC"/>
        </a:accent1>
        <a:accent2>
          <a:srgbClr val="E37823"/>
        </a:accent2>
        <a:accent3>
          <a:srgbClr val="FFFFFF"/>
        </a:accent3>
        <a:accent4>
          <a:srgbClr val="0C1928"/>
        </a:accent4>
        <a:accent5>
          <a:srgbClr val="E4EAEB"/>
        </a:accent5>
        <a:accent6>
          <a:srgbClr val="CE6C1F"/>
        </a:accent6>
        <a:hlink>
          <a:srgbClr val="2B5797"/>
        </a:hlink>
        <a:folHlink>
          <a:srgbClr val="6788C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87</Words>
  <Application>Microsoft Office PowerPoint</Application>
  <PresentationFormat>Grand écran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Times</vt:lpstr>
      <vt:lpstr>Verdana</vt:lpstr>
      <vt:lpstr>Wingdings</vt:lpstr>
      <vt:lpstr>Bande verticale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Boschat</dc:creator>
  <cp:lastModifiedBy>Olivier Boschat</cp:lastModifiedBy>
  <cp:revision>32</cp:revision>
  <dcterms:created xsi:type="dcterms:W3CDTF">2014-08-10T15:05:08Z</dcterms:created>
  <dcterms:modified xsi:type="dcterms:W3CDTF">2017-01-24T14:09:27Z</dcterms:modified>
</cp:coreProperties>
</file>